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handoutMasterIdLst>
    <p:handoutMasterId r:id="rId23"/>
  </p:handout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6" r:id="rId17"/>
    <p:sldId id="267" r:id="rId18"/>
    <p:sldId id="268" r:id="rId19"/>
    <p:sldId id="269" r:id="rId20"/>
    <p:sldId id="279" r:id="rId21"/>
    <p:sldId id="270" r:id="rId22"/>
  </p:sldIdLst>
  <p:sldSz cx="10083800" cy="7556500"/>
  <p:notesSz cx="6784975" cy="98567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22" autoAdjust="0"/>
  </p:normalViewPr>
  <p:slideViewPr>
    <p:cSldViewPr>
      <p:cViewPr>
        <p:scale>
          <a:sx n="107" d="100"/>
          <a:sy n="107" d="100"/>
        </p:scale>
        <p:origin x="-427" y="137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60000"/>
            <a:lumOff val="40000"/>
            <a:alpha val="66000"/>
          </a:schemeClr>
        </a:solidFill>
      </c:spPr>
    </c:sideWall>
    <c:backWall>
      <c:thickness val="0"/>
      <c:spPr>
        <a:solidFill>
          <a:schemeClr val="accent5">
            <a:lumMod val="60000"/>
            <a:lumOff val="40000"/>
            <a:alpha val="97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8320503848845E-3"/>
                  <c:y val="-0.11716015183089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263469025919546E-16"/>
                  <c:y val="0.29035341975482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Biuro LGD</c:v>
                </c:pt>
                <c:pt idx="1">
                  <c:v>Beneficjenci</c:v>
                </c:pt>
              </c:strCache>
            </c:strRef>
          </c:cat>
          <c:val>
            <c:numRef>
              <c:f>Arkusz1!$B$2:$B$3</c:f>
              <c:numCache>
                <c:formatCode>#,##0.00\ _z_ł</c:formatCode>
                <c:ptCount val="2"/>
                <c:pt idx="0">
                  <c:v>140000</c:v>
                </c:pt>
                <c:pt idx="1">
                  <c:v>3500000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9979006298110571E-3"/>
                  <c:y val="0.29035341975482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91602519245253E-3"/>
                  <c:y val="0.14262975005500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Biuro LGD</c:v>
                </c:pt>
                <c:pt idx="1">
                  <c:v>Beneficjenci</c:v>
                </c:pt>
              </c:strCache>
            </c:strRef>
          </c:cat>
          <c:val>
            <c:numRef>
              <c:f>Arkusz1!$C$2:$C$3</c:f>
              <c:numCache>
                <c:formatCode>#,##0.00\ _z_ł</c:formatCode>
                <c:ptCount val="2"/>
                <c:pt idx="0">
                  <c:v>1650000</c:v>
                </c:pt>
                <c:pt idx="1">
                  <c:v>900000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987403778866337E-3"/>
                  <c:y val="-0.10951927236366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979006298110571E-3"/>
                  <c:y val="0.43807708945464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Biuro LGD</c:v>
                </c:pt>
                <c:pt idx="1">
                  <c:v>Beneficjenci</c:v>
                </c:pt>
              </c:strCache>
            </c:strRef>
          </c:cat>
          <c:val>
            <c:numRef>
              <c:f>Arkusz1!$D$2:$D$3</c:f>
              <c:numCache>
                <c:formatCode>#,##0.00\ _z_ł</c:formatCode>
                <c:ptCount val="2"/>
                <c:pt idx="0">
                  <c:v>50000</c:v>
                </c:pt>
                <c:pt idx="1">
                  <c:v>2550000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51733760"/>
        <c:axId val="173910848"/>
        <c:axId val="0"/>
      </c:bar3DChart>
      <c:catAx>
        <c:axId val="151733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910848"/>
        <c:crosses val="autoZero"/>
        <c:auto val="1"/>
        <c:lblAlgn val="ctr"/>
        <c:lblOffset val="100"/>
        <c:noMultiLvlLbl val="0"/>
      </c:catAx>
      <c:valAx>
        <c:axId val="173910848"/>
        <c:scaling>
          <c:orientation val="minMax"/>
        </c:scaling>
        <c:delete val="0"/>
        <c:axPos val="l"/>
        <c:numFmt formatCode="#,##0.00\ _z_ł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pl-PL"/>
          </a:p>
        </c:txPr>
        <c:crossAx val="15173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2FC8-E3CE-4BDB-8A58-FABFAED34AEA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E6213D9-0464-4193-B631-761E6DF3CD7C}">
      <dgm:prSet phldrT="[Tekst]"/>
      <dgm:spPr/>
      <dgm:t>
        <a:bodyPr/>
        <a:lstStyle/>
        <a:p>
          <a:r>
            <a:rPr lang="pl-PL" dirty="0" smtClean="0"/>
            <a:t>Banie</a:t>
          </a:r>
          <a:endParaRPr lang="pl-PL" dirty="0"/>
        </a:p>
      </dgm:t>
    </dgm:pt>
    <dgm:pt modelId="{8FDD889F-FFEE-4710-9400-6A1FE4624DA1}" type="parTrans" cxnId="{6641BE88-0BBC-4DCE-B71E-F782B18A6625}">
      <dgm:prSet/>
      <dgm:spPr/>
      <dgm:t>
        <a:bodyPr/>
        <a:lstStyle/>
        <a:p>
          <a:endParaRPr lang="pl-PL"/>
        </a:p>
      </dgm:t>
    </dgm:pt>
    <dgm:pt modelId="{EE8D55B3-7135-4189-A340-5444C81CB868}" type="sibTrans" cxnId="{6641BE88-0BBC-4DCE-B71E-F782B18A6625}">
      <dgm:prSet/>
      <dgm:spPr/>
      <dgm:t>
        <a:bodyPr/>
        <a:lstStyle/>
        <a:p>
          <a:endParaRPr lang="pl-PL"/>
        </a:p>
      </dgm:t>
    </dgm:pt>
    <dgm:pt modelId="{54B7AFDA-94C4-47EB-86C8-D829DEEFE350}">
      <dgm:prSet phldrT="[Tekst]"/>
      <dgm:spPr/>
      <dgm:t>
        <a:bodyPr/>
        <a:lstStyle/>
        <a:p>
          <a:r>
            <a:rPr lang="pl-PL" dirty="0" smtClean="0"/>
            <a:t>Cedynia</a:t>
          </a:r>
          <a:endParaRPr lang="pl-PL" dirty="0"/>
        </a:p>
      </dgm:t>
    </dgm:pt>
    <dgm:pt modelId="{DCE8CA86-2EA9-4EE2-B191-2C3537BA4E4B}" type="parTrans" cxnId="{73FF09F5-BA3B-4140-87CD-DEDDC9248A02}">
      <dgm:prSet/>
      <dgm:spPr/>
      <dgm:t>
        <a:bodyPr/>
        <a:lstStyle/>
        <a:p>
          <a:endParaRPr lang="pl-PL"/>
        </a:p>
      </dgm:t>
    </dgm:pt>
    <dgm:pt modelId="{E4D277BA-C960-4CD3-9227-78F797CE75B1}" type="sibTrans" cxnId="{73FF09F5-BA3B-4140-87CD-DEDDC9248A02}">
      <dgm:prSet/>
      <dgm:spPr/>
      <dgm:t>
        <a:bodyPr/>
        <a:lstStyle/>
        <a:p>
          <a:endParaRPr lang="pl-PL"/>
        </a:p>
      </dgm:t>
    </dgm:pt>
    <dgm:pt modelId="{09010231-70F1-4B57-931D-E098B2A03282}">
      <dgm:prSet phldrT="[Tekst]"/>
      <dgm:spPr/>
      <dgm:t>
        <a:bodyPr/>
        <a:lstStyle/>
        <a:p>
          <a:r>
            <a:rPr lang="pl-PL" dirty="0" smtClean="0"/>
            <a:t>Widuchowa</a:t>
          </a:r>
          <a:endParaRPr lang="pl-PL" dirty="0"/>
        </a:p>
      </dgm:t>
    </dgm:pt>
    <dgm:pt modelId="{EEA7B648-46C2-4238-B303-684BD8CCF805}" type="parTrans" cxnId="{BEC159FC-B8BD-4D7B-AFC8-C6334CD77128}">
      <dgm:prSet/>
      <dgm:spPr/>
      <dgm:t>
        <a:bodyPr/>
        <a:lstStyle/>
        <a:p>
          <a:endParaRPr lang="pl-PL"/>
        </a:p>
      </dgm:t>
    </dgm:pt>
    <dgm:pt modelId="{E6BB162E-80A7-43CD-893F-6C0DA458DDAA}" type="sibTrans" cxnId="{BEC159FC-B8BD-4D7B-AFC8-C6334CD77128}">
      <dgm:prSet/>
      <dgm:spPr/>
      <dgm:t>
        <a:bodyPr/>
        <a:lstStyle/>
        <a:p>
          <a:endParaRPr lang="pl-PL"/>
        </a:p>
      </dgm:t>
    </dgm:pt>
    <dgm:pt modelId="{2DA65422-31EE-4228-AA45-A613A6E4C376}">
      <dgm:prSet phldrT="[Tekst]"/>
      <dgm:spPr/>
      <dgm:t>
        <a:bodyPr/>
        <a:lstStyle/>
        <a:p>
          <a:r>
            <a:rPr lang="pl-PL" dirty="0" smtClean="0"/>
            <a:t>Chojna</a:t>
          </a:r>
          <a:endParaRPr lang="pl-PL" dirty="0"/>
        </a:p>
      </dgm:t>
    </dgm:pt>
    <dgm:pt modelId="{82DD5E2C-00AB-4DA8-ADE1-64BBA0C02819}" type="parTrans" cxnId="{0928E53F-6D1B-447D-A7B6-DE2A464B0230}">
      <dgm:prSet/>
      <dgm:spPr/>
      <dgm:t>
        <a:bodyPr/>
        <a:lstStyle/>
        <a:p>
          <a:endParaRPr lang="pl-PL"/>
        </a:p>
      </dgm:t>
    </dgm:pt>
    <dgm:pt modelId="{63F2D62C-5C4E-4B15-97F3-3AE2BDB7878A}" type="sibTrans" cxnId="{0928E53F-6D1B-447D-A7B6-DE2A464B0230}">
      <dgm:prSet/>
      <dgm:spPr/>
      <dgm:t>
        <a:bodyPr/>
        <a:lstStyle/>
        <a:p>
          <a:endParaRPr lang="pl-PL"/>
        </a:p>
      </dgm:t>
    </dgm:pt>
    <dgm:pt modelId="{D39BE3C6-2743-4913-93A8-974A66313112}">
      <dgm:prSet phldrT="[Tekst]"/>
      <dgm:spPr/>
      <dgm:t>
        <a:bodyPr/>
        <a:lstStyle/>
        <a:p>
          <a:r>
            <a:rPr lang="pl-PL" dirty="0" smtClean="0"/>
            <a:t>Gryfino</a:t>
          </a:r>
          <a:endParaRPr lang="pl-PL" dirty="0"/>
        </a:p>
      </dgm:t>
    </dgm:pt>
    <dgm:pt modelId="{44AD748A-8321-4A1D-AF97-020918324134}" type="parTrans" cxnId="{8DFCDA01-D21E-4FEF-B8C9-CAF9928C2925}">
      <dgm:prSet/>
      <dgm:spPr/>
      <dgm:t>
        <a:bodyPr/>
        <a:lstStyle/>
        <a:p>
          <a:endParaRPr lang="pl-PL"/>
        </a:p>
      </dgm:t>
    </dgm:pt>
    <dgm:pt modelId="{6D1091E3-CEDD-42BD-AE33-E7E8B2547176}" type="sibTrans" cxnId="{8DFCDA01-D21E-4FEF-B8C9-CAF9928C2925}">
      <dgm:prSet/>
      <dgm:spPr/>
      <dgm:t>
        <a:bodyPr/>
        <a:lstStyle/>
        <a:p>
          <a:endParaRPr lang="pl-PL"/>
        </a:p>
      </dgm:t>
    </dgm:pt>
    <dgm:pt modelId="{1DA372AA-9DF9-46E6-8AF1-99DA5A15F5B1}">
      <dgm:prSet phldrT="[Tekst]"/>
      <dgm:spPr/>
      <dgm:t>
        <a:bodyPr/>
        <a:lstStyle/>
        <a:p>
          <a:r>
            <a:rPr lang="pl-PL" dirty="0" smtClean="0"/>
            <a:t>Mieszkowice</a:t>
          </a:r>
          <a:endParaRPr lang="pl-PL" dirty="0"/>
        </a:p>
      </dgm:t>
    </dgm:pt>
    <dgm:pt modelId="{E8F2446D-32E5-4873-8E82-0493AB3E07A3}" type="parTrans" cxnId="{E5E94FA1-2EBA-4599-8975-0E427A62B882}">
      <dgm:prSet/>
      <dgm:spPr/>
      <dgm:t>
        <a:bodyPr/>
        <a:lstStyle/>
        <a:p>
          <a:endParaRPr lang="pl-PL"/>
        </a:p>
      </dgm:t>
    </dgm:pt>
    <dgm:pt modelId="{262E80FD-7868-455A-98E6-8C88BE92DF4E}" type="sibTrans" cxnId="{E5E94FA1-2EBA-4599-8975-0E427A62B882}">
      <dgm:prSet/>
      <dgm:spPr/>
      <dgm:t>
        <a:bodyPr/>
        <a:lstStyle/>
        <a:p>
          <a:endParaRPr lang="pl-PL"/>
        </a:p>
      </dgm:t>
    </dgm:pt>
    <dgm:pt modelId="{41A7C55F-8002-4B02-8C67-17F51B1C7EF9}">
      <dgm:prSet phldrT="[Tekst]"/>
      <dgm:spPr/>
      <dgm:t>
        <a:bodyPr/>
        <a:lstStyle/>
        <a:p>
          <a:r>
            <a:rPr lang="pl-PL" dirty="0" smtClean="0"/>
            <a:t>Moryń</a:t>
          </a:r>
          <a:endParaRPr lang="pl-PL" dirty="0"/>
        </a:p>
      </dgm:t>
    </dgm:pt>
    <dgm:pt modelId="{C4B930AE-BCF0-455D-BEA6-989CE2D0E68A}" type="parTrans" cxnId="{E3405222-4D9D-41FC-A193-7744E06D8098}">
      <dgm:prSet/>
      <dgm:spPr/>
      <dgm:t>
        <a:bodyPr/>
        <a:lstStyle/>
        <a:p>
          <a:endParaRPr lang="pl-PL"/>
        </a:p>
      </dgm:t>
    </dgm:pt>
    <dgm:pt modelId="{9A2D92AA-FFD9-4697-93C1-35252D4ECAAA}" type="sibTrans" cxnId="{E3405222-4D9D-41FC-A193-7744E06D8098}">
      <dgm:prSet/>
      <dgm:spPr/>
      <dgm:t>
        <a:bodyPr/>
        <a:lstStyle/>
        <a:p>
          <a:endParaRPr lang="pl-PL"/>
        </a:p>
      </dgm:t>
    </dgm:pt>
    <dgm:pt modelId="{84708D64-3EDD-425B-8A08-444F6371F28A}" type="pres">
      <dgm:prSet presAssocID="{9E0E2FC8-E3CE-4BDB-8A58-FABFAED34A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91BDF3-98C2-4740-8289-9C9B05F4F2B7}" type="pres">
      <dgm:prSet presAssocID="{9E0E2FC8-E3CE-4BDB-8A58-FABFAED34AEA}" presName="fgShape" presStyleLbl="fgShp" presStyleIdx="0" presStyleCnt="1"/>
      <dgm:spPr/>
    </dgm:pt>
    <dgm:pt modelId="{D94DA403-7E67-4DB3-8924-D3E2045004B4}" type="pres">
      <dgm:prSet presAssocID="{9E0E2FC8-E3CE-4BDB-8A58-FABFAED34AEA}" presName="linComp" presStyleCnt="0"/>
      <dgm:spPr/>
    </dgm:pt>
    <dgm:pt modelId="{1B1B7F64-1E42-4FA4-895C-FD2C8200F06F}" type="pres">
      <dgm:prSet presAssocID="{2E6213D9-0464-4193-B631-761E6DF3CD7C}" presName="compNode" presStyleCnt="0"/>
      <dgm:spPr/>
    </dgm:pt>
    <dgm:pt modelId="{1818D3B7-9B59-4B7A-9ADC-DFA792DA5609}" type="pres">
      <dgm:prSet presAssocID="{2E6213D9-0464-4193-B631-761E6DF3CD7C}" presName="bkgdShape" presStyleLbl="node1" presStyleIdx="0" presStyleCnt="7"/>
      <dgm:spPr/>
      <dgm:t>
        <a:bodyPr/>
        <a:lstStyle/>
        <a:p>
          <a:endParaRPr lang="pl-PL"/>
        </a:p>
      </dgm:t>
    </dgm:pt>
    <dgm:pt modelId="{B5EAF9F6-DB74-43B7-ABCB-97C9E6BC62E5}" type="pres">
      <dgm:prSet presAssocID="{2E6213D9-0464-4193-B631-761E6DF3CD7C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2EB020-F071-4DB7-8F9C-1657E45E69B0}" type="pres">
      <dgm:prSet presAssocID="{2E6213D9-0464-4193-B631-761E6DF3CD7C}" presName="invisiNode" presStyleLbl="node1" presStyleIdx="0" presStyleCnt="7"/>
      <dgm:spPr/>
    </dgm:pt>
    <dgm:pt modelId="{4B4F93E6-626B-48C2-880D-69AB71B706A6}" type="pres">
      <dgm:prSet presAssocID="{2E6213D9-0464-4193-B631-761E6DF3CD7C}" presName="imagNode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02B0F79-77FF-4540-A2AE-83060F93E7F7}" type="pres">
      <dgm:prSet presAssocID="{EE8D55B3-7135-4189-A340-5444C81CB86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A2CC4CD-4CBC-4428-A727-516A5FD1F7B8}" type="pres">
      <dgm:prSet presAssocID="{54B7AFDA-94C4-47EB-86C8-D829DEEFE350}" presName="compNode" presStyleCnt="0"/>
      <dgm:spPr/>
    </dgm:pt>
    <dgm:pt modelId="{E9301B4F-BCB2-47EC-863E-856E45499262}" type="pres">
      <dgm:prSet presAssocID="{54B7AFDA-94C4-47EB-86C8-D829DEEFE350}" presName="bkgdShape" presStyleLbl="node1" presStyleIdx="1" presStyleCnt="7"/>
      <dgm:spPr/>
      <dgm:t>
        <a:bodyPr/>
        <a:lstStyle/>
        <a:p>
          <a:endParaRPr lang="pl-PL"/>
        </a:p>
      </dgm:t>
    </dgm:pt>
    <dgm:pt modelId="{256CF5E2-62B7-4FB7-B74F-EADCE996A8D3}" type="pres">
      <dgm:prSet presAssocID="{54B7AFDA-94C4-47EB-86C8-D829DEEFE350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014A45-BE3B-4798-8BBF-1B8993C8709C}" type="pres">
      <dgm:prSet presAssocID="{54B7AFDA-94C4-47EB-86C8-D829DEEFE350}" presName="invisiNode" presStyleLbl="node1" presStyleIdx="1" presStyleCnt="7"/>
      <dgm:spPr/>
    </dgm:pt>
    <dgm:pt modelId="{63C3CC1D-178A-4FD9-AFF5-058356981C57}" type="pres">
      <dgm:prSet presAssocID="{54B7AFDA-94C4-47EB-86C8-D829DEEFE350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8BF9DC4-DF6E-4B5B-A8EC-F045A12E3936}" type="pres">
      <dgm:prSet presAssocID="{E4D277BA-C960-4CD3-9227-78F797CE75B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38F8BB9-C1E1-4036-90E6-B15CB36E2BB0}" type="pres">
      <dgm:prSet presAssocID="{2DA65422-31EE-4228-AA45-A613A6E4C376}" presName="compNode" presStyleCnt="0"/>
      <dgm:spPr/>
    </dgm:pt>
    <dgm:pt modelId="{013D0F44-6418-432F-A1BD-47EFAC541CF7}" type="pres">
      <dgm:prSet presAssocID="{2DA65422-31EE-4228-AA45-A613A6E4C376}" presName="bkgdShape" presStyleLbl="node1" presStyleIdx="2" presStyleCnt="7"/>
      <dgm:spPr/>
      <dgm:t>
        <a:bodyPr/>
        <a:lstStyle/>
        <a:p>
          <a:endParaRPr lang="pl-PL"/>
        </a:p>
      </dgm:t>
    </dgm:pt>
    <dgm:pt modelId="{5C51F271-0284-465A-B79D-1179D8EE520C}" type="pres">
      <dgm:prSet presAssocID="{2DA65422-31EE-4228-AA45-A613A6E4C376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9265EB-72D0-434B-8A6B-DDEFED595BA2}" type="pres">
      <dgm:prSet presAssocID="{2DA65422-31EE-4228-AA45-A613A6E4C376}" presName="invisiNode" presStyleLbl="node1" presStyleIdx="2" presStyleCnt="7"/>
      <dgm:spPr/>
    </dgm:pt>
    <dgm:pt modelId="{C5B8EE6E-5FC5-427E-800C-6C369DEEFD9F}" type="pres">
      <dgm:prSet presAssocID="{2DA65422-31EE-4228-AA45-A613A6E4C376}" presName="imagNode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CE74E66-ED82-40DC-82EF-90DF5E61A517}" type="pres">
      <dgm:prSet presAssocID="{63F2D62C-5C4E-4B15-97F3-3AE2BDB7878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67B6DCD-3D89-46DD-AFB9-E557E640CA55}" type="pres">
      <dgm:prSet presAssocID="{D39BE3C6-2743-4913-93A8-974A66313112}" presName="compNode" presStyleCnt="0"/>
      <dgm:spPr/>
    </dgm:pt>
    <dgm:pt modelId="{F0E50D49-38D1-4595-92D2-E3008854C1C7}" type="pres">
      <dgm:prSet presAssocID="{D39BE3C6-2743-4913-93A8-974A66313112}" presName="bkgdShape" presStyleLbl="node1" presStyleIdx="3" presStyleCnt="7"/>
      <dgm:spPr/>
      <dgm:t>
        <a:bodyPr/>
        <a:lstStyle/>
        <a:p>
          <a:endParaRPr lang="pl-PL"/>
        </a:p>
      </dgm:t>
    </dgm:pt>
    <dgm:pt modelId="{34E89E93-A23D-44C8-857C-4295BF238195}" type="pres">
      <dgm:prSet presAssocID="{D39BE3C6-2743-4913-93A8-974A66313112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35886B-2981-4686-81D9-2501D8C3EAA8}" type="pres">
      <dgm:prSet presAssocID="{D39BE3C6-2743-4913-93A8-974A66313112}" presName="invisiNode" presStyleLbl="node1" presStyleIdx="3" presStyleCnt="7"/>
      <dgm:spPr/>
    </dgm:pt>
    <dgm:pt modelId="{1A3B6431-3BB5-43D5-83D6-3BFF943BD299}" type="pres">
      <dgm:prSet presAssocID="{D39BE3C6-2743-4913-93A8-974A66313112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847C5B6-691B-40BB-9AFF-6EE1C3543041}" type="pres">
      <dgm:prSet presAssocID="{6D1091E3-CEDD-42BD-AE33-E7E8B254717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68B4B1E-C543-4F7E-9114-F82E33DE793B}" type="pres">
      <dgm:prSet presAssocID="{1DA372AA-9DF9-46E6-8AF1-99DA5A15F5B1}" presName="compNode" presStyleCnt="0"/>
      <dgm:spPr/>
    </dgm:pt>
    <dgm:pt modelId="{F6C26A54-D5FB-4810-A8C2-8F00A6453820}" type="pres">
      <dgm:prSet presAssocID="{1DA372AA-9DF9-46E6-8AF1-99DA5A15F5B1}" presName="bkgdShape" presStyleLbl="node1" presStyleIdx="4" presStyleCnt="7"/>
      <dgm:spPr/>
      <dgm:t>
        <a:bodyPr/>
        <a:lstStyle/>
        <a:p>
          <a:endParaRPr lang="pl-PL"/>
        </a:p>
      </dgm:t>
    </dgm:pt>
    <dgm:pt modelId="{D1CB101E-C3ED-4B7B-803E-0DA4ECC5EDBD}" type="pres">
      <dgm:prSet presAssocID="{1DA372AA-9DF9-46E6-8AF1-99DA5A15F5B1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1444CD-2D48-48EC-AC16-14A76EFA0C6D}" type="pres">
      <dgm:prSet presAssocID="{1DA372AA-9DF9-46E6-8AF1-99DA5A15F5B1}" presName="invisiNode" presStyleLbl="node1" presStyleIdx="4" presStyleCnt="7"/>
      <dgm:spPr/>
    </dgm:pt>
    <dgm:pt modelId="{CE1FA781-3872-4D2A-B610-58DDA912F579}" type="pres">
      <dgm:prSet presAssocID="{1DA372AA-9DF9-46E6-8AF1-99DA5A15F5B1}" presName="imagNode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95B21D8-3E77-4CB2-8825-36024CAC366F}" type="pres">
      <dgm:prSet presAssocID="{262E80FD-7868-455A-98E6-8C88BE92DF4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B24B863-6108-4FD7-8F46-A72730A4062F}" type="pres">
      <dgm:prSet presAssocID="{41A7C55F-8002-4B02-8C67-17F51B1C7EF9}" presName="compNode" presStyleCnt="0"/>
      <dgm:spPr/>
    </dgm:pt>
    <dgm:pt modelId="{F34E18FD-3280-4D3E-BB81-4B0451545E91}" type="pres">
      <dgm:prSet presAssocID="{41A7C55F-8002-4B02-8C67-17F51B1C7EF9}" presName="bkgdShape" presStyleLbl="node1" presStyleIdx="5" presStyleCnt="7"/>
      <dgm:spPr/>
      <dgm:t>
        <a:bodyPr/>
        <a:lstStyle/>
        <a:p>
          <a:endParaRPr lang="pl-PL"/>
        </a:p>
      </dgm:t>
    </dgm:pt>
    <dgm:pt modelId="{249B747E-6B32-40BF-9EB0-614AC929EBC4}" type="pres">
      <dgm:prSet presAssocID="{41A7C55F-8002-4B02-8C67-17F51B1C7EF9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B9B58E-3129-4284-9128-18287AAAA611}" type="pres">
      <dgm:prSet presAssocID="{41A7C55F-8002-4B02-8C67-17F51B1C7EF9}" presName="invisiNode" presStyleLbl="node1" presStyleIdx="5" presStyleCnt="7"/>
      <dgm:spPr/>
    </dgm:pt>
    <dgm:pt modelId="{19CA73D5-51F9-4B76-BF62-223D6F65D449}" type="pres">
      <dgm:prSet presAssocID="{41A7C55F-8002-4B02-8C67-17F51B1C7EF9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1313C08-34F9-4EC2-8DFC-A92D64C1825C}" type="pres">
      <dgm:prSet presAssocID="{9A2D92AA-FFD9-4697-93C1-35252D4ECAA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A514D103-3397-46AF-A311-6425CC64D157}" type="pres">
      <dgm:prSet presAssocID="{09010231-70F1-4B57-931D-E098B2A03282}" presName="compNode" presStyleCnt="0"/>
      <dgm:spPr/>
    </dgm:pt>
    <dgm:pt modelId="{5BCAD073-7316-4EE2-9A6C-046D1F005E07}" type="pres">
      <dgm:prSet presAssocID="{09010231-70F1-4B57-931D-E098B2A03282}" presName="bkgdShape" presStyleLbl="node1" presStyleIdx="6" presStyleCnt="7"/>
      <dgm:spPr/>
      <dgm:t>
        <a:bodyPr/>
        <a:lstStyle/>
        <a:p>
          <a:endParaRPr lang="pl-PL"/>
        </a:p>
      </dgm:t>
    </dgm:pt>
    <dgm:pt modelId="{64707267-441A-42AF-B145-3AB9D67906D1}" type="pres">
      <dgm:prSet presAssocID="{09010231-70F1-4B57-931D-E098B2A03282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BDDDC-358E-4866-ACCE-BE6D3998A1CC}" type="pres">
      <dgm:prSet presAssocID="{09010231-70F1-4B57-931D-E098B2A03282}" presName="invisiNode" presStyleLbl="node1" presStyleIdx="6" presStyleCnt="7"/>
      <dgm:spPr/>
    </dgm:pt>
    <dgm:pt modelId="{8803E019-CFF3-4B7E-91B9-7AC71C86B5FD}" type="pres">
      <dgm:prSet presAssocID="{09010231-70F1-4B57-931D-E098B2A03282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2EE80600-42D2-4091-8168-90CEA7A7943E}" type="presOf" srcId="{262E80FD-7868-455A-98E6-8C88BE92DF4E}" destId="{A95B21D8-3E77-4CB2-8825-36024CAC366F}" srcOrd="0" destOrd="0" presId="urn:microsoft.com/office/officeart/2005/8/layout/hList7"/>
    <dgm:cxn modelId="{8DFCDA01-D21E-4FEF-B8C9-CAF9928C2925}" srcId="{9E0E2FC8-E3CE-4BDB-8A58-FABFAED34AEA}" destId="{D39BE3C6-2743-4913-93A8-974A66313112}" srcOrd="3" destOrd="0" parTransId="{44AD748A-8321-4A1D-AF97-020918324134}" sibTransId="{6D1091E3-CEDD-42BD-AE33-E7E8B2547176}"/>
    <dgm:cxn modelId="{73FF09F5-BA3B-4140-87CD-DEDDC9248A02}" srcId="{9E0E2FC8-E3CE-4BDB-8A58-FABFAED34AEA}" destId="{54B7AFDA-94C4-47EB-86C8-D829DEEFE350}" srcOrd="1" destOrd="0" parTransId="{DCE8CA86-2EA9-4EE2-B191-2C3537BA4E4B}" sibTransId="{E4D277BA-C960-4CD3-9227-78F797CE75B1}"/>
    <dgm:cxn modelId="{3638594D-63F9-45C9-BFD4-09254C0293C1}" type="presOf" srcId="{E4D277BA-C960-4CD3-9227-78F797CE75B1}" destId="{08BF9DC4-DF6E-4B5B-A8EC-F045A12E3936}" srcOrd="0" destOrd="0" presId="urn:microsoft.com/office/officeart/2005/8/layout/hList7"/>
    <dgm:cxn modelId="{E4552890-6510-4ADC-B2C5-F6E2AD1CE90C}" type="presOf" srcId="{2E6213D9-0464-4193-B631-761E6DF3CD7C}" destId="{B5EAF9F6-DB74-43B7-ABCB-97C9E6BC62E5}" srcOrd="1" destOrd="0" presId="urn:microsoft.com/office/officeart/2005/8/layout/hList7"/>
    <dgm:cxn modelId="{24F0C525-F8A2-469C-9E3C-67A952E8E627}" type="presOf" srcId="{09010231-70F1-4B57-931D-E098B2A03282}" destId="{64707267-441A-42AF-B145-3AB9D67906D1}" srcOrd="1" destOrd="0" presId="urn:microsoft.com/office/officeart/2005/8/layout/hList7"/>
    <dgm:cxn modelId="{4C5810C2-807C-45D0-9351-39881BE87761}" type="presOf" srcId="{6D1091E3-CEDD-42BD-AE33-E7E8B2547176}" destId="{6847C5B6-691B-40BB-9AFF-6EE1C3543041}" srcOrd="0" destOrd="0" presId="urn:microsoft.com/office/officeart/2005/8/layout/hList7"/>
    <dgm:cxn modelId="{6C036685-AB89-4145-AB8F-8A7A9B908488}" type="presOf" srcId="{1DA372AA-9DF9-46E6-8AF1-99DA5A15F5B1}" destId="{F6C26A54-D5FB-4810-A8C2-8F00A6453820}" srcOrd="0" destOrd="0" presId="urn:microsoft.com/office/officeart/2005/8/layout/hList7"/>
    <dgm:cxn modelId="{0B9A96CD-D184-40F4-9E09-DD43314B2D38}" type="presOf" srcId="{41A7C55F-8002-4B02-8C67-17F51B1C7EF9}" destId="{F34E18FD-3280-4D3E-BB81-4B0451545E91}" srcOrd="0" destOrd="0" presId="urn:microsoft.com/office/officeart/2005/8/layout/hList7"/>
    <dgm:cxn modelId="{BEC159FC-B8BD-4D7B-AFC8-C6334CD77128}" srcId="{9E0E2FC8-E3CE-4BDB-8A58-FABFAED34AEA}" destId="{09010231-70F1-4B57-931D-E098B2A03282}" srcOrd="6" destOrd="0" parTransId="{EEA7B648-46C2-4238-B303-684BD8CCF805}" sibTransId="{E6BB162E-80A7-43CD-893F-6C0DA458DDAA}"/>
    <dgm:cxn modelId="{AB35CACD-20DC-401E-BA29-EC8F6FAFA497}" type="presOf" srcId="{63F2D62C-5C4E-4B15-97F3-3AE2BDB7878A}" destId="{FCE74E66-ED82-40DC-82EF-90DF5E61A517}" srcOrd="0" destOrd="0" presId="urn:microsoft.com/office/officeart/2005/8/layout/hList7"/>
    <dgm:cxn modelId="{05C445D3-122F-4422-878B-B9B87FBB761C}" type="presOf" srcId="{09010231-70F1-4B57-931D-E098B2A03282}" destId="{5BCAD073-7316-4EE2-9A6C-046D1F005E07}" srcOrd="0" destOrd="0" presId="urn:microsoft.com/office/officeart/2005/8/layout/hList7"/>
    <dgm:cxn modelId="{6641BE88-0BBC-4DCE-B71E-F782B18A6625}" srcId="{9E0E2FC8-E3CE-4BDB-8A58-FABFAED34AEA}" destId="{2E6213D9-0464-4193-B631-761E6DF3CD7C}" srcOrd="0" destOrd="0" parTransId="{8FDD889F-FFEE-4710-9400-6A1FE4624DA1}" sibTransId="{EE8D55B3-7135-4189-A340-5444C81CB868}"/>
    <dgm:cxn modelId="{AF621F43-4FFA-4CCD-A0A4-822470F8F897}" type="presOf" srcId="{9E0E2FC8-E3CE-4BDB-8A58-FABFAED34AEA}" destId="{84708D64-3EDD-425B-8A08-444F6371F28A}" srcOrd="0" destOrd="0" presId="urn:microsoft.com/office/officeart/2005/8/layout/hList7"/>
    <dgm:cxn modelId="{33158C88-6769-4BBA-9A79-6A2F9E742679}" type="presOf" srcId="{9A2D92AA-FFD9-4697-93C1-35252D4ECAAA}" destId="{B1313C08-34F9-4EC2-8DFC-A92D64C1825C}" srcOrd="0" destOrd="0" presId="urn:microsoft.com/office/officeart/2005/8/layout/hList7"/>
    <dgm:cxn modelId="{79F03230-B266-4C2E-9D69-8DD5704B8919}" type="presOf" srcId="{EE8D55B3-7135-4189-A340-5444C81CB868}" destId="{302B0F79-77FF-4540-A2AE-83060F93E7F7}" srcOrd="0" destOrd="0" presId="urn:microsoft.com/office/officeart/2005/8/layout/hList7"/>
    <dgm:cxn modelId="{FFDD8C8C-0866-4863-A268-9A502E18FEBD}" type="presOf" srcId="{D39BE3C6-2743-4913-93A8-974A66313112}" destId="{F0E50D49-38D1-4595-92D2-E3008854C1C7}" srcOrd="0" destOrd="0" presId="urn:microsoft.com/office/officeart/2005/8/layout/hList7"/>
    <dgm:cxn modelId="{E3680ABF-A5DE-4A9E-B846-63BB047C9A51}" type="presOf" srcId="{54B7AFDA-94C4-47EB-86C8-D829DEEFE350}" destId="{256CF5E2-62B7-4FB7-B74F-EADCE996A8D3}" srcOrd="1" destOrd="0" presId="urn:microsoft.com/office/officeart/2005/8/layout/hList7"/>
    <dgm:cxn modelId="{0928E53F-6D1B-447D-A7B6-DE2A464B0230}" srcId="{9E0E2FC8-E3CE-4BDB-8A58-FABFAED34AEA}" destId="{2DA65422-31EE-4228-AA45-A613A6E4C376}" srcOrd="2" destOrd="0" parTransId="{82DD5E2C-00AB-4DA8-ADE1-64BBA0C02819}" sibTransId="{63F2D62C-5C4E-4B15-97F3-3AE2BDB7878A}"/>
    <dgm:cxn modelId="{7E7246D3-341D-44D6-B22E-CC724A2BB655}" type="presOf" srcId="{2E6213D9-0464-4193-B631-761E6DF3CD7C}" destId="{1818D3B7-9B59-4B7A-9ADC-DFA792DA5609}" srcOrd="0" destOrd="0" presId="urn:microsoft.com/office/officeart/2005/8/layout/hList7"/>
    <dgm:cxn modelId="{694BDBDF-67F6-4D28-8D73-28224AD5B790}" type="presOf" srcId="{54B7AFDA-94C4-47EB-86C8-D829DEEFE350}" destId="{E9301B4F-BCB2-47EC-863E-856E45499262}" srcOrd="0" destOrd="0" presId="urn:microsoft.com/office/officeart/2005/8/layout/hList7"/>
    <dgm:cxn modelId="{D4079F5D-E9FB-4441-85C9-5557750DBC68}" type="presOf" srcId="{2DA65422-31EE-4228-AA45-A613A6E4C376}" destId="{013D0F44-6418-432F-A1BD-47EFAC541CF7}" srcOrd="0" destOrd="0" presId="urn:microsoft.com/office/officeart/2005/8/layout/hList7"/>
    <dgm:cxn modelId="{5AB4269E-94F6-468E-9E32-E98C159C19EC}" type="presOf" srcId="{41A7C55F-8002-4B02-8C67-17F51B1C7EF9}" destId="{249B747E-6B32-40BF-9EB0-614AC929EBC4}" srcOrd="1" destOrd="0" presId="urn:microsoft.com/office/officeart/2005/8/layout/hList7"/>
    <dgm:cxn modelId="{F5D912AE-959D-4596-A2E0-96167942F8EC}" type="presOf" srcId="{1DA372AA-9DF9-46E6-8AF1-99DA5A15F5B1}" destId="{D1CB101E-C3ED-4B7B-803E-0DA4ECC5EDBD}" srcOrd="1" destOrd="0" presId="urn:microsoft.com/office/officeart/2005/8/layout/hList7"/>
    <dgm:cxn modelId="{E5E94FA1-2EBA-4599-8975-0E427A62B882}" srcId="{9E0E2FC8-E3CE-4BDB-8A58-FABFAED34AEA}" destId="{1DA372AA-9DF9-46E6-8AF1-99DA5A15F5B1}" srcOrd="4" destOrd="0" parTransId="{E8F2446D-32E5-4873-8E82-0493AB3E07A3}" sibTransId="{262E80FD-7868-455A-98E6-8C88BE92DF4E}"/>
    <dgm:cxn modelId="{E3405222-4D9D-41FC-A193-7744E06D8098}" srcId="{9E0E2FC8-E3CE-4BDB-8A58-FABFAED34AEA}" destId="{41A7C55F-8002-4B02-8C67-17F51B1C7EF9}" srcOrd="5" destOrd="0" parTransId="{C4B930AE-BCF0-455D-BEA6-989CE2D0E68A}" sibTransId="{9A2D92AA-FFD9-4697-93C1-35252D4ECAAA}"/>
    <dgm:cxn modelId="{42F00584-8884-457D-AAC0-BD59E64626D8}" type="presOf" srcId="{2DA65422-31EE-4228-AA45-A613A6E4C376}" destId="{5C51F271-0284-465A-B79D-1179D8EE520C}" srcOrd="1" destOrd="0" presId="urn:microsoft.com/office/officeart/2005/8/layout/hList7"/>
    <dgm:cxn modelId="{918A4A1A-7BD9-4FE4-8286-FB02B5536599}" type="presOf" srcId="{D39BE3C6-2743-4913-93A8-974A66313112}" destId="{34E89E93-A23D-44C8-857C-4295BF238195}" srcOrd="1" destOrd="0" presId="urn:microsoft.com/office/officeart/2005/8/layout/hList7"/>
    <dgm:cxn modelId="{19877E8F-87F8-42F2-8C8D-11A494BE3A45}" type="presParOf" srcId="{84708D64-3EDD-425B-8A08-444F6371F28A}" destId="{7B91BDF3-98C2-4740-8289-9C9B05F4F2B7}" srcOrd="0" destOrd="0" presId="urn:microsoft.com/office/officeart/2005/8/layout/hList7"/>
    <dgm:cxn modelId="{76178DC4-8D37-433F-AA9A-4C69A4A1BD4A}" type="presParOf" srcId="{84708D64-3EDD-425B-8A08-444F6371F28A}" destId="{D94DA403-7E67-4DB3-8924-D3E2045004B4}" srcOrd="1" destOrd="0" presId="urn:microsoft.com/office/officeart/2005/8/layout/hList7"/>
    <dgm:cxn modelId="{20FF79E8-4440-495A-9CD0-9620E91EC8F1}" type="presParOf" srcId="{D94DA403-7E67-4DB3-8924-D3E2045004B4}" destId="{1B1B7F64-1E42-4FA4-895C-FD2C8200F06F}" srcOrd="0" destOrd="0" presId="urn:microsoft.com/office/officeart/2005/8/layout/hList7"/>
    <dgm:cxn modelId="{139C54E7-221A-42FD-AA21-69E14817579F}" type="presParOf" srcId="{1B1B7F64-1E42-4FA4-895C-FD2C8200F06F}" destId="{1818D3B7-9B59-4B7A-9ADC-DFA792DA5609}" srcOrd="0" destOrd="0" presId="urn:microsoft.com/office/officeart/2005/8/layout/hList7"/>
    <dgm:cxn modelId="{AEAC0E45-8011-4128-B79D-38E4A401AD19}" type="presParOf" srcId="{1B1B7F64-1E42-4FA4-895C-FD2C8200F06F}" destId="{B5EAF9F6-DB74-43B7-ABCB-97C9E6BC62E5}" srcOrd="1" destOrd="0" presId="urn:microsoft.com/office/officeart/2005/8/layout/hList7"/>
    <dgm:cxn modelId="{598053C6-335C-4FAA-A4EA-C4BFFEE1438B}" type="presParOf" srcId="{1B1B7F64-1E42-4FA4-895C-FD2C8200F06F}" destId="{812EB020-F071-4DB7-8F9C-1657E45E69B0}" srcOrd="2" destOrd="0" presId="urn:microsoft.com/office/officeart/2005/8/layout/hList7"/>
    <dgm:cxn modelId="{9F0C7351-50E3-494A-991B-8DE0DC312695}" type="presParOf" srcId="{1B1B7F64-1E42-4FA4-895C-FD2C8200F06F}" destId="{4B4F93E6-626B-48C2-880D-69AB71B706A6}" srcOrd="3" destOrd="0" presId="urn:microsoft.com/office/officeart/2005/8/layout/hList7"/>
    <dgm:cxn modelId="{78C41233-A6F1-4165-B0C0-C8C4722B6B0D}" type="presParOf" srcId="{D94DA403-7E67-4DB3-8924-D3E2045004B4}" destId="{302B0F79-77FF-4540-A2AE-83060F93E7F7}" srcOrd="1" destOrd="0" presId="urn:microsoft.com/office/officeart/2005/8/layout/hList7"/>
    <dgm:cxn modelId="{2998B128-EF5F-4E72-A67D-8D03D754E403}" type="presParOf" srcId="{D94DA403-7E67-4DB3-8924-D3E2045004B4}" destId="{8A2CC4CD-4CBC-4428-A727-516A5FD1F7B8}" srcOrd="2" destOrd="0" presId="urn:microsoft.com/office/officeart/2005/8/layout/hList7"/>
    <dgm:cxn modelId="{DF35E6C7-BA51-4709-9EA2-25ABBA2126C9}" type="presParOf" srcId="{8A2CC4CD-4CBC-4428-A727-516A5FD1F7B8}" destId="{E9301B4F-BCB2-47EC-863E-856E45499262}" srcOrd="0" destOrd="0" presId="urn:microsoft.com/office/officeart/2005/8/layout/hList7"/>
    <dgm:cxn modelId="{0CD24220-46B8-4E45-B9FD-DE18D0544125}" type="presParOf" srcId="{8A2CC4CD-4CBC-4428-A727-516A5FD1F7B8}" destId="{256CF5E2-62B7-4FB7-B74F-EADCE996A8D3}" srcOrd="1" destOrd="0" presId="urn:microsoft.com/office/officeart/2005/8/layout/hList7"/>
    <dgm:cxn modelId="{275ADDAA-2ED1-4AAF-AA46-8D026B28EB6F}" type="presParOf" srcId="{8A2CC4CD-4CBC-4428-A727-516A5FD1F7B8}" destId="{43014A45-BE3B-4798-8BBF-1B8993C8709C}" srcOrd="2" destOrd="0" presId="urn:microsoft.com/office/officeart/2005/8/layout/hList7"/>
    <dgm:cxn modelId="{B5339F30-D1FC-4D5E-A8E3-5BD82CC6364A}" type="presParOf" srcId="{8A2CC4CD-4CBC-4428-A727-516A5FD1F7B8}" destId="{63C3CC1D-178A-4FD9-AFF5-058356981C57}" srcOrd="3" destOrd="0" presId="urn:microsoft.com/office/officeart/2005/8/layout/hList7"/>
    <dgm:cxn modelId="{28F4E271-6D10-4856-BF62-0A32826B405A}" type="presParOf" srcId="{D94DA403-7E67-4DB3-8924-D3E2045004B4}" destId="{08BF9DC4-DF6E-4B5B-A8EC-F045A12E3936}" srcOrd="3" destOrd="0" presId="urn:microsoft.com/office/officeart/2005/8/layout/hList7"/>
    <dgm:cxn modelId="{CFA680CE-B3EB-4C14-B140-9A2B0458A119}" type="presParOf" srcId="{D94DA403-7E67-4DB3-8924-D3E2045004B4}" destId="{438F8BB9-C1E1-4036-90E6-B15CB36E2BB0}" srcOrd="4" destOrd="0" presId="urn:microsoft.com/office/officeart/2005/8/layout/hList7"/>
    <dgm:cxn modelId="{DDE2E1B4-3022-4837-B672-36B91EE39BFD}" type="presParOf" srcId="{438F8BB9-C1E1-4036-90E6-B15CB36E2BB0}" destId="{013D0F44-6418-432F-A1BD-47EFAC541CF7}" srcOrd="0" destOrd="0" presId="urn:microsoft.com/office/officeart/2005/8/layout/hList7"/>
    <dgm:cxn modelId="{708F8758-4C04-4CFC-AB38-6A2E05C35422}" type="presParOf" srcId="{438F8BB9-C1E1-4036-90E6-B15CB36E2BB0}" destId="{5C51F271-0284-465A-B79D-1179D8EE520C}" srcOrd="1" destOrd="0" presId="urn:microsoft.com/office/officeart/2005/8/layout/hList7"/>
    <dgm:cxn modelId="{C01CC033-7DB2-4ACF-A1A4-C2AAAA47ACFB}" type="presParOf" srcId="{438F8BB9-C1E1-4036-90E6-B15CB36E2BB0}" destId="{969265EB-72D0-434B-8A6B-DDEFED595BA2}" srcOrd="2" destOrd="0" presId="urn:microsoft.com/office/officeart/2005/8/layout/hList7"/>
    <dgm:cxn modelId="{31EE984E-CA6F-4243-B82B-56C5BE70EECD}" type="presParOf" srcId="{438F8BB9-C1E1-4036-90E6-B15CB36E2BB0}" destId="{C5B8EE6E-5FC5-427E-800C-6C369DEEFD9F}" srcOrd="3" destOrd="0" presId="urn:microsoft.com/office/officeart/2005/8/layout/hList7"/>
    <dgm:cxn modelId="{69FCB2EF-5599-493D-BC02-8CC6DD636EA8}" type="presParOf" srcId="{D94DA403-7E67-4DB3-8924-D3E2045004B4}" destId="{FCE74E66-ED82-40DC-82EF-90DF5E61A517}" srcOrd="5" destOrd="0" presId="urn:microsoft.com/office/officeart/2005/8/layout/hList7"/>
    <dgm:cxn modelId="{1058B9D4-3C9E-4A96-AA22-2AEE5CF2928B}" type="presParOf" srcId="{D94DA403-7E67-4DB3-8924-D3E2045004B4}" destId="{767B6DCD-3D89-46DD-AFB9-E557E640CA55}" srcOrd="6" destOrd="0" presId="urn:microsoft.com/office/officeart/2005/8/layout/hList7"/>
    <dgm:cxn modelId="{575E50F1-F278-494E-8F75-9EC266ADE4D5}" type="presParOf" srcId="{767B6DCD-3D89-46DD-AFB9-E557E640CA55}" destId="{F0E50D49-38D1-4595-92D2-E3008854C1C7}" srcOrd="0" destOrd="0" presId="urn:microsoft.com/office/officeart/2005/8/layout/hList7"/>
    <dgm:cxn modelId="{F3008CB1-938E-4B0F-9950-F750D5AEE225}" type="presParOf" srcId="{767B6DCD-3D89-46DD-AFB9-E557E640CA55}" destId="{34E89E93-A23D-44C8-857C-4295BF238195}" srcOrd="1" destOrd="0" presId="urn:microsoft.com/office/officeart/2005/8/layout/hList7"/>
    <dgm:cxn modelId="{3502D9B7-901B-41EE-BBEE-8C7B5E8F823E}" type="presParOf" srcId="{767B6DCD-3D89-46DD-AFB9-E557E640CA55}" destId="{FD35886B-2981-4686-81D9-2501D8C3EAA8}" srcOrd="2" destOrd="0" presId="urn:microsoft.com/office/officeart/2005/8/layout/hList7"/>
    <dgm:cxn modelId="{4EA34C5E-2307-4349-84E3-286A3E1D96F4}" type="presParOf" srcId="{767B6DCD-3D89-46DD-AFB9-E557E640CA55}" destId="{1A3B6431-3BB5-43D5-83D6-3BFF943BD299}" srcOrd="3" destOrd="0" presId="urn:microsoft.com/office/officeart/2005/8/layout/hList7"/>
    <dgm:cxn modelId="{3CC5354D-B5A2-4798-B7E7-97BD6FC64603}" type="presParOf" srcId="{D94DA403-7E67-4DB3-8924-D3E2045004B4}" destId="{6847C5B6-691B-40BB-9AFF-6EE1C3543041}" srcOrd="7" destOrd="0" presId="urn:microsoft.com/office/officeart/2005/8/layout/hList7"/>
    <dgm:cxn modelId="{27CDD360-8C7E-4188-AD9F-59F7394DB33F}" type="presParOf" srcId="{D94DA403-7E67-4DB3-8924-D3E2045004B4}" destId="{F68B4B1E-C543-4F7E-9114-F82E33DE793B}" srcOrd="8" destOrd="0" presId="urn:microsoft.com/office/officeart/2005/8/layout/hList7"/>
    <dgm:cxn modelId="{A0076271-C2A0-45D5-AF3B-F1D4DED14311}" type="presParOf" srcId="{F68B4B1E-C543-4F7E-9114-F82E33DE793B}" destId="{F6C26A54-D5FB-4810-A8C2-8F00A6453820}" srcOrd="0" destOrd="0" presId="urn:microsoft.com/office/officeart/2005/8/layout/hList7"/>
    <dgm:cxn modelId="{B0D9585F-681A-4F9D-B26F-41DC0242B1F2}" type="presParOf" srcId="{F68B4B1E-C543-4F7E-9114-F82E33DE793B}" destId="{D1CB101E-C3ED-4B7B-803E-0DA4ECC5EDBD}" srcOrd="1" destOrd="0" presId="urn:microsoft.com/office/officeart/2005/8/layout/hList7"/>
    <dgm:cxn modelId="{5DC55007-C6DD-4D58-9C52-FCC078E511F6}" type="presParOf" srcId="{F68B4B1E-C543-4F7E-9114-F82E33DE793B}" destId="{CE1444CD-2D48-48EC-AC16-14A76EFA0C6D}" srcOrd="2" destOrd="0" presId="urn:microsoft.com/office/officeart/2005/8/layout/hList7"/>
    <dgm:cxn modelId="{E58DA66E-940F-4325-9C83-651DEDA3C12F}" type="presParOf" srcId="{F68B4B1E-C543-4F7E-9114-F82E33DE793B}" destId="{CE1FA781-3872-4D2A-B610-58DDA912F579}" srcOrd="3" destOrd="0" presId="urn:microsoft.com/office/officeart/2005/8/layout/hList7"/>
    <dgm:cxn modelId="{5E8A651C-FE52-4D3D-8A6E-86426D5AA97D}" type="presParOf" srcId="{D94DA403-7E67-4DB3-8924-D3E2045004B4}" destId="{A95B21D8-3E77-4CB2-8825-36024CAC366F}" srcOrd="9" destOrd="0" presId="urn:microsoft.com/office/officeart/2005/8/layout/hList7"/>
    <dgm:cxn modelId="{8E791E2F-F0C1-4DE3-A9C1-A2A607E14724}" type="presParOf" srcId="{D94DA403-7E67-4DB3-8924-D3E2045004B4}" destId="{EB24B863-6108-4FD7-8F46-A72730A4062F}" srcOrd="10" destOrd="0" presId="urn:microsoft.com/office/officeart/2005/8/layout/hList7"/>
    <dgm:cxn modelId="{B2F91814-387E-4A64-8387-9318E67ED0F0}" type="presParOf" srcId="{EB24B863-6108-4FD7-8F46-A72730A4062F}" destId="{F34E18FD-3280-4D3E-BB81-4B0451545E91}" srcOrd="0" destOrd="0" presId="urn:microsoft.com/office/officeart/2005/8/layout/hList7"/>
    <dgm:cxn modelId="{4D70C41F-DEA2-4EDF-9A2B-A6A0C95B68E3}" type="presParOf" srcId="{EB24B863-6108-4FD7-8F46-A72730A4062F}" destId="{249B747E-6B32-40BF-9EB0-614AC929EBC4}" srcOrd="1" destOrd="0" presId="urn:microsoft.com/office/officeart/2005/8/layout/hList7"/>
    <dgm:cxn modelId="{903B4C9E-272C-43BD-90EE-66EF0DFB606F}" type="presParOf" srcId="{EB24B863-6108-4FD7-8F46-A72730A4062F}" destId="{EAB9B58E-3129-4284-9128-18287AAAA611}" srcOrd="2" destOrd="0" presId="urn:microsoft.com/office/officeart/2005/8/layout/hList7"/>
    <dgm:cxn modelId="{AF99C566-95CA-407F-9970-1AA414961CE8}" type="presParOf" srcId="{EB24B863-6108-4FD7-8F46-A72730A4062F}" destId="{19CA73D5-51F9-4B76-BF62-223D6F65D449}" srcOrd="3" destOrd="0" presId="urn:microsoft.com/office/officeart/2005/8/layout/hList7"/>
    <dgm:cxn modelId="{D6DA2EE3-4907-42A0-B9B0-E30526077F79}" type="presParOf" srcId="{D94DA403-7E67-4DB3-8924-D3E2045004B4}" destId="{B1313C08-34F9-4EC2-8DFC-A92D64C1825C}" srcOrd="11" destOrd="0" presId="urn:microsoft.com/office/officeart/2005/8/layout/hList7"/>
    <dgm:cxn modelId="{695720E0-7F87-4D51-AC9E-1D82775175A8}" type="presParOf" srcId="{D94DA403-7E67-4DB3-8924-D3E2045004B4}" destId="{A514D103-3397-46AF-A311-6425CC64D157}" srcOrd="12" destOrd="0" presId="urn:microsoft.com/office/officeart/2005/8/layout/hList7"/>
    <dgm:cxn modelId="{8F7A38AA-CD4F-4CB3-89A2-9A1C7A68C566}" type="presParOf" srcId="{A514D103-3397-46AF-A311-6425CC64D157}" destId="{5BCAD073-7316-4EE2-9A6C-046D1F005E07}" srcOrd="0" destOrd="0" presId="urn:microsoft.com/office/officeart/2005/8/layout/hList7"/>
    <dgm:cxn modelId="{2C7893D1-6235-49A5-8C57-3DD3836F9E9C}" type="presParOf" srcId="{A514D103-3397-46AF-A311-6425CC64D157}" destId="{64707267-441A-42AF-B145-3AB9D67906D1}" srcOrd="1" destOrd="0" presId="urn:microsoft.com/office/officeart/2005/8/layout/hList7"/>
    <dgm:cxn modelId="{F7ABC519-F860-4651-8CCB-FC85307AD7F5}" type="presParOf" srcId="{A514D103-3397-46AF-A311-6425CC64D157}" destId="{4B0BDDDC-358E-4866-ACCE-BE6D3998A1CC}" srcOrd="2" destOrd="0" presId="urn:microsoft.com/office/officeart/2005/8/layout/hList7"/>
    <dgm:cxn modelId="{AE28ECEC-F102-4689-9932-A7D75F6024F3}" type="presParOf" srcId="{A514D103-3397-46AF-A311-6425CC64D157}" destId="{8803E019-CFF3-4B7E-91B9-7AC71C86B5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466CF-C3EB-4115-B301-3EFB3D7B98BD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</dgm:pt>
    <dgm:pt modelId="{C0185701-D2C0-4D60-BAB4-A6B22CDD90D7}">
      <dgm:prSet phldrT="[Tekst]"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Konkursy</a:t>
          </a:r>
        </a:p>
      </dgm:t>
    </dgm:pt>
    <dgm:pt modelId="{F53206CB-C785-4017-9942-DCCB530193A1}" type="parTrans" cxnId="{DE1625CF-E84B-4F9E-A978-32CD5C15A34E}">
      <dgm:prSet/>
      <dgm:spPr/>
      <dgm:t>
        <a:bodyPr/>
        <a:lstStyle/>
        <a:p>
          <a:endParaRPr lang="pl-PL"/>
        </a:p>
      </dgm:t>
    </dgm:pt>
    <dgm:pt modelId="{177238F1-649A-498D-8FF1-042AF41AFE4C}" type="sibTrans" cxnId="{DE1625CF-E84B-4F9E-A978-32CD5C15A34E}">
      <dgm:prSet/>
      <dgm:spPr/>
      <dgm:t>
        <a:bodyPr/>
        <a:lstStyle/>
        <a:p>
          <a:endParaRPr lang="pl-PL"/>
        </a:p>
      </dgm:t>
    </dgm:pt>
    <dgm:pt modelId="{08510B30-8FBA-4E95-92DC-600B48777FA4}">
      <dgm:prSet phldrT="[Tekst]"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Granty</a:t>
          </a:r>
        </a:p>
      </dgm:t>
    </dgm:pt>
    <dgm:pt modelId="{8F0D5757-E052-413A-A557-D4DD0D0AB43C}" type="parTrans" cxnId="{F01BDBDF-EC2F-4E3D-96F6-69515C17F2E2}">
      <dgm:prSet/>
      <dgm:spPr/>
      <dgm:t>
        <a:bodyPr/>
        <a:lstStyle/>
        <a:p>
          <a:endParaRPr lang="pl-PL"/>
        </a:p>
      </dgm:t>
    </dgm:pt>
    <dgm:pt modelId="{52E0EB36-73A6-4A47-92B6-A63197640447}" type="sibTrans" cxnId="{F01BDBDF-EC2F-4E3D-96F6-69515C17F2E2}">
      <dgm:prSet/>
      <dgm:spPr/>
      <dgm:t>
        <a:bodyPr/>
        <a:lstStyle/>
        <a:p>
          <a:endParaRPr lang="pl-PL"/>
        </a:p>
      </dgm:t>
    </dgm:pt>
    <dgm:pt modelId="{CFCA4938-7B82-452D-95A6-794DB0ECF1C2}">
      <dgm:prSet phldrT="[Tekst]"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projekty własne</a:t>
          </a:r>
        </a:p>
      </dgm:t>
    </dgm:pt>
    <dgm:pt modelId="{C77B872E-8CAD-43E6-AD3C-91ACA6407F59}" type="parTrans" cxnId="{4782DFB6-3BC8-457C-BF18-D66EA1498D3E}">
      <dgm:prSet/>
      <dgm:spPr/>
      <dgm:t>
        <a:bodyPr/>
        <a:lstStyle/>
        <a:p>
          <a:endParaRPr lang="pl-PL"/>
        </a:p>
      </dgm:t>
    </dgm:pt>
    <dgm:pt modelId="{EA477DFA-470E-46A8-BE4E-677844070F44}" type="sibTrans" cxnId="{4782DFB6-3BC8-457C-BF18-D66EA1498D3E}">
      <dgm:prSet/>
      <dgm:spPr/>
      <dgm:t>
        <a:bodyPr/>
        <a:lstStyle/>
        <a:p>
          <a:endParaRPr lang="pl-PL"/>
        </a:p>
      </dgm:t>
    </dgm:pt>
    <dgm:pt modelId="{7B016ACC-7361-4AB8-9F94-992FC84BFE23}">
      <dgm:prSet phldrT="[Tekst]"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projekty współpracy</a:t>
          </a:r>
        </a:p>
      </dgm:t>
    </dgm:pt>
    <dgm:pt modelId="{00CC0E12-92E0-4E7D-BC04-C6546854EF05}" type="parTrans" cxnId="{E3FA500D-A3B6-4446-8D16-3431FAEDC111}">
      <dgm:prSet/>
      <dgm:spPr/>
      <dgm:t>
        <a:bodyPr/>
        <a:lstStyle/>
        <a:p>
          <a:endParaRPr lang="pl-PL"/>
        </a:p>
      </dgm:t>
    </dgm:pt>
    <dgm:pt modelId="{7A866206-2861-4C00-AADC-46AB1C5431AB}" type="sibTrans" cxnId="{E3FA500D-A3B6-4446-8D16-3431FAEDC111}">
      <dgm:prSet/>
      <dgm:spPr/>
      <dgm:t>
        <a:bodyPr/>
        <a:lstStyle/>
        <a:p>
          <a:endParaRPr lang="pl-PL"/>
        </a:p>
      </dgm:t>
    </dgm:pt>
    <dgm:pt modelId="{3A5043D3-D1BB-409B-9B84-8765FB9030D8}">
      <dgm:prSet/>
      <dgm:spPr/>
      <dgm:t>
        <a:bodyPr/>
        <a:lstStyle/>
        <a:p>
          <a:r>
            <a:rPr lang="pl-PL" dirty="0">
              <a:latin typeface="Calibri" panose="020F0502020204030204" pitchFamily="34" charset="0"/>
            </a:rPr>
            <a:t>&gt;50 tys. zł</a:t>
          </a:r>
        </a:p>
      </dgm:t>
    </dgm:pt>
    <dgm:pt modelId="{EDBE7014-9FF6-4F57-883E-79ECD047C00F}" type="parTrans" cxnId="{4D8C95DA-C24E-4C22-8FB7-3044DF9E8ADD}">
      <dgm:prSet/>
      <dgm:spPr/>
      <dgm:t>
        <a:bodyPr/>
        <a:lstStyle/>
        <a:p>
          <a:endParaRPr lang="pl-PL"/>
        </a:p>
      </dgm:t>
    </dgm:pt>
    <dgm:pt modelId="{5825E4C3-40A6-411A-BF37-81465914F810}" type="sibTrans" cxnId="{4D8C95DA-C24E-4C22-8FB7-3044DF9E8ADD}">
      <dgm:prSet/>
      <dgm:spPr/>
      <dgm:t>
        <a:bodyPr/>
        <a:lstStyle/>
        <a:p>
          <a:endParaRPr lang="pl-PL"/>
        </a:p>
      </dgm:t>
    </dgm:pt>
    <dgm:pt modelId="{8C490B82-B3D3-4AC0-BFD2-4B4A49E78ADD}">
      <dgm:prSet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&lt;50 tys zł</a:t>
          </a:r>
        </a:p>
      </dgm:t>
    </dgm:pt>
    <dgm:pt modelId="{9BE2B6BC-F37B-4C95-8404-FF27F7760AE5}" type="parTrans" cxnId="{AC10AA25-EA7E-4FE1-99AB-A1FFC96912F7}">
      <dgm:prSet/>
      <dgm:spPr/>
      <dgm:t>
        <a:bodyPr/>
        <a:lstStyle/>
        <a:p>
          <a:endParaRPr lang="pl-PL"/>
        </a:p>
      </dgm:t>
    </dgm:pt>
    <dgm:pt modelId="{AFDE2081-121E-45BA-9B68-4C6F359C389A}" type="sibTrans" cxnId="{AC10AA25-EA7E-4FE1-99AB-A1FFC96912F7}">
      <dgm:prSet/>
      <dgm:spPr/>
      <dgm:t>
        <a:bodyPr/>
        <a:lstStyle/>
        <a:p>
          <a:endParaRPr lang="pl-PL"/>
        </a:p>
      </dgm:t>
    </dgm:pt>
    <dgm:pt modelId="{05722262-2B68-49F2-8819-1F19B422244B}">
      <dgm:prSet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do 50 tys. zł</a:t>
          </a:r>
        </a:p>
      </dgm:t>
    </dgm:pt>
    <dgm:pt modelId="{96891AA9-2CC3-41B4-A574-DEFC1435A5A1}" type="parTrans" cxnId="{53CEB551-483E-411C-AE56-A5D51026191C}">
      <dgm:prSet/>
      <dgm:spPr/>
      <dgm:t>
        <a:bodyPr/>
        <a:lstStyle/>
        <a:p>
          <a:endParaRPr lang="pl-PL"/>
        </a:p>
      </dgm:t>
    </dgm:pt>
    <dgm:pt modelId="{A2F8CC5E-AE9A-44FC-BAA0-9D0F17C7F33F}" type="sibTrans" cxnId="{53CEB551-483E-411C-AE56-A5D51026191C}">
      <dgm:prSet/>
      <dgm:spPr/>
      <dgm:t>
        <a:bodyPr/>
        <a:lstStyle/>
        <a:p>
          <a:endParaRPr lang="pl-PL"/>
        </a:p>
      </dgm:t>
    </dgm:pt>
    <dgm:pt modelId="{4EE07ED2-5674-4E7C-9BFB-CD339B395665}">
      <dgm:prSet/>
      <dgm:spPr/>
      <dgm:t>
        <a:bodyPr/>
        <a:lstStyle/>
        <a:p>
          <a:r>
            <a:rPr lang="pl-PL">
              <a:latin typeface="Calibri" panose="020F0502020204030204" pitchFamily="34" charset="0"/>
            </a:rPr>
            <a:t>max 140 tys zł</a:t>
          </a:r>
        </a:p>
      </dgm:t>
    </dgm:pt>
    <dgm:pt modelId="{479C4B78-8D9A-4BFA-8AD8-0F36F9EAE007}" type="parTrans" cxnId="{0E65E0BB-56EB-4F10-A0D8-CBCBE3E81A1D}">
      <dgm:prSet/>
      <dgm:spPr/>
      <dgm:t>
        <a:bodyPr/>
        <a:lstStyle/>
        <a:p>
          <a:endParaRPr lang="pl-PL"/>
        </a:p>
      </dgm:t>
    </dgm:pt>
    <dgm:pt modelId="{F6850309-D9CF-41E9-BBBD-C083758107F2}" type="sibTrans" cxnId="{0E65E0BB-56EB-4F10-A0D8-CBCBE3E81A1D}">
      <dgm:prSet/>
      <dgm:spPr/>
      <dgm:t>
        <a:bodyPr/>
        <a:lstStyle/>
        <a:p>
          <a:endParaRPr lang="pl-PL"/>
        </a:p>
      </dgm:t>
    </dgm:pt>
    <dgm:pt modelId="{8FEB86C7-B175-4336-9EA5-8D070FF6E034}" type="pres">
      <dgm:prSet presAssocID="{2BC466CF-C3EB-4115-B301-3EFB3D7B98BD}" presName="linearFlow" presStyleCnt="0">
        <dgm:presLayoutVars>
          <dgm:dir/>
          <dgm:animLvl val="lvl"/>
          <dgm:resizeHandles val="exact"/>
        </dgm:presLayoutVars>
      </dgm:prSet>
      <dgm:spPr/>
    </dgm:pt>
    <dgm:pt modelId="{F6A4BD6B-ADF1-404F-8E51-8E6DA00BF7B2}" type="pres">
      <dgm:prSet presAssocID="{C0185701-D2C0-4D60-BAB4-A6B22CDD90D7}" presName="composite" presStyleCnt="0"/>
      <dgm:spPr/>
    </dgm:pt>
    <dgm:pt modelId="{CC5DD775-3C05-496B-9258-0C3E0EE92F67}" type="pres">
      <dgm:prSet presAssocID="{C0185701-D2C0-4D60-BAB4-A6B22CDD90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3FF4E2-6E38-47D6-AD8A-323F4D93F38C}" type="pres">
      <dgm:prSet presAssocID="{C0185701-D2C0-4D60-BAB4-A6B22CDD90D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2B781E-DBD9-4A64-8991-F0F6337D6E19}" type="pres">
      <dgm:prSet presAssocID="{177238F1-649A-498D-8FF1-042AF41AFE4C}" presName="sp" presStyleCnt="0"/>
      <dgm:spPr/>
    </dgm:pt>
    <dgm:pt modelId="{B8818BA0-EF11-4D9B-AB26-2DDE1F4AD52C}" type="pres">
      <dgm:prSet presAssocID="{08510B30-8FBA-4E95-92DC-600B48777FA4}" presName="composite" presStyleCnt="0"/>
      <dgm:spPr/>
    </dgm:pt>
    <dgm:pt modelId="{0ECE43CA-B9D9-4CF5-B46A-DA073B67A9CB}" type="pres">
      <dgm:prSet presAssocID="{08510B30-8FBA-4E95-92DC-600B48777FA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CEA964-D94F-4621-A8CF-F2948938C974}" type="pres">
      <dgm:prSet presAssocID="{08510B30-8FBA-4E95-92DC-600B48777FA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813AC3-CB76-422E-9DBC-9617DC65986E}" type="pres">
      <dgm:prSet presAssocID="{52E0EB36-73A6-4A47-92B6-A63197640447}" presName="sp" presStyleCnt="0"/>
      <dgm:spPr/>
    </dgm:pt>
    <dgm:pt modelId="{67C022D2-0FCA-4807-8705-D7FBE9FF8200}" type="pres">
      <dgm:prSet presAssocID="{CFCA4938-7B82-452D-95A6-794DB0ECF1C2}" presName="composite" presStyleCnt="0"/>
      <dgm:spPr/>
    </dgm:pt>
    <dgm:pt modelId="{828DBBE8-4A01-49C1-9C49-7BB532D3FC11}" type="pres">
      <dgm:prSet presAssocID="{CFCA4938-7B82-452D-95A6-794DB0ECF1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8DADAF-ADE0-4690-8985-51014E99C142}" type="pres">
      <dgm:prSet presAssocID="{CFCA4938-7B82-452D-95A6-794DB0ECF1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11FB94-049E-455A-BCCE-5BDE74DCEA09}" type="pres">
      <dgm:prSet presAssocID="{EA477DFA-470E-46A8-BE4E-677844070F44}" presName="sp" presStyleCnt="0"/>
      <dgm:spPr/>
    </dgm:pt>
    <dgm:pt modelId="{3D28CB42-9F97-453D-B561-C5D3BC0A2A49}" type="pres">
      <dgm:prSet presAssocID="{7B016ACC-7361-4AB8-9F94-992FC84BFE23}" presName="composite" presStyleCnt="0"/>
      <dgm:spPr/>
    </dgm:pt>
    <dgm:pt modelId="{D06D669B-F4CC-4E95-87C6-EBBBDA2EC436}" type="pres">
      <dgm:prSet presAssocID="{7B016ACC-7361-4AB8-9F94-992FC84BFE2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2818F2-A08A-4466-97CA-4C843EE92CB2}" type="pres">
      <dgm:prSet presAssocID="{7B016ACC-7361-4AB8-9F94-992FC84BFE2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3CEB551-483E-411C-AE56-A5D51026191C}" srcId="{CFCA4938-7B82-452D-95A6-794DB0ECF1C2}" destId="{05722262-2B68-49F2-8819-1F19B422244B}" srcOrd="0" destOrd="0" parTransId="{96891AA9-2CC3-41B4-A574-DEFC1435A5A1}" sibTransId="{A2F8CC5E-AE9A-44FC-BAA0-9D0F17C7F33F}"/>
    <dgm:cxn modelId="{D2E2EEBB-193A-4A8E-B05E-128105622F09}" type="presOf" srcId="{CFCA4938-7B82-452D-95A6-794DB0ECF1C2}" destId="{828DBBE8-4A01-49C1-9C49-7BB532D3FC11}" srcOrd="0" destOrd="0" presId="urn:microsoft.com/office/officeart/2005/8/layout/chevron2"/>
    <dgm:cxn modelId="{7B5134D8-5BE9-4183-B9A5-10A576728C2B}" type="presOf" srcId="{C0185701-D2C0-4D60-BAB4-A6B22CDD90D7}" destId="{CC5DD775-3C05-496B-9258-0C3E0EE92F67}" srcOrd="0" destOrd="0" presId="urn:microsoft.com/office/officeart/2005/8/layout/chevron2"/>
    <dgm:cxn modelId="{DFDF5581-9794-43B4-B834-E40EF126F9CF}" type="presOf" srcId="{05722262-2B68-49F2-8819-1F19B422244B}" destId="{088DADAF-ADE0-4690-8985-51014E99C142}" srcOrd="0" destOrd="0" presId="urn:microsoft.com/office/officeart/2005/8/layout/chevron2"/>
    <dgm:cxn modelId="{5DFC6986-AB98-44B4-9720-FABBCDB36F3E}" type="presOf" srcId="{7B016ACC-7361-4AB8-9F94-992FC84BFE23}" destId="{D06D669B-F4CC-4E95-87C6-EBBBDA2EC436}" srcOrd="0" destOrd="0" presId="urn:microsoft.com/office/officeart/2005/8/layout/chevron2"/>
    <dgm:cxn modelId="{AC10AA25-EA7E-4FE1-99AB-A1FFC96912F7}" srcId="{08510B30-8FBA-4E95-92DC-600B48777FA4}" destId="{8C490B82-B3D3-4AC0-BFD2-4B4A49E78ADD}" srcOrd="0" destOrd="0" parTransId="{9BE2B6BC-F37B-4C95-8404-FF27F7760AE5}" sibTransId="{AFDE2081-121E-45BA-9B68-4C6F359C389A}"/>
    <dgm:cxn modelId="{A6365003-8121-4C23-9BF8-34861747E27D}" type="presOf" srcId="{4EE07ED2-5674-4E7C-9BFB-CD339B395665}" destId="{D32818F2-A08A-4466-97CA-4C843EE92CB2}" srcOrd="0" destOrd="0" presId="urn:microsoft.com/office/officeart/2005/8/layout/chevron2"/>
    <dgm:cxn modelId="{2D8AED31-EBEC-4D20-B3D6-0084FDEF7063}" type="presOf" srcId="{8C490B82-B3D3-4AC0-BFD2-4B4A49E78ADD}" destId="{8CCEA964-D94F-4621-A8CF-F2948938C974}" srcOrd="0" destOrd="0" presId="urn:microsoft.com/office/officeart/2005/8/layout/chevron2"/>
    <dgm:cxn modelId="{E3FA500D-A3B6-4446-8D16-3431FAEDC111}" srcId="{2BC466CF-C3EB-4115-B301-3EFB3D7B98BD}" destId="{7B016ACC-7361-4AB8-9F94-992FC84BFE23}" srcOrd="3" destOrd="0" parTransId="{00CC0E12-92E0-4E7D-BC04-C6546854EF05}" sibTransId="{7A866206-2861-4C00-AADC-46AB1C5431AB}"/>
    <dgm:cxn modelId="{0E65E0BB-56EB-4F10-A0D8-CBCBE3E81A1D}" srcId="{7B016ACC-7361-4AB8-9F94-992FC84BFE23}" destId="{4EE07ED2-5674-4E7C-9BFB-CD339B395665}" srcOrd="0" destOrd="0" parTransId="{479C4B78-8D9A-4BFA-8AD8-0F36F9EAE007}" sibTransId="{F6850309-D9CF-41E9-BBBD-C083758107F2}"/>
    <dgm:cxn modelId="{9026FC74-B9D3-4A9B-8AF6-9C2E57CE672F}" type="presOf" srcId="{2BC466CF-C3EB-4115-B301-3EFB3D7B98BD}" destId="{8FEB86C7-B175-4336-9EA5-8D070FF6E034}" srcOrd="0" destOrd="0" presId="urn:microsoft.com/office/officeart/2005/8/layout/chevron2"/>
    <dgm:cxn modelId="{4782DFB6-3BC8-457C-BF18-D66EA1498D3E}" srcId="{2BC466CF-C3EB-4115-B301-3EFB3D7B98BD}" destId="{CFCA4938-7B82-452D-95A6-794DB0ECF1C2}" srcOrd="2" destOrd="0" parTransId="{C77B872E-8CAD-43E6-AD3C-91ACA6407F59}" sibTransId="{EA477DFA-470E-46A8-BE4E-677844070F44}"/>
    <dgm:cxn modelId="{4D8C95DA-C24E-4C22-8FB7-3044DF9E8ADD}" srcId="{C0185701-D2C0-4D60-BAB4-A6B22CDD90D7}" destId="{3A5043D3-D1BB-409B-9B84-8765FB9030D8}" srcOrd="0" destOrd="0" parTransId="{EDBE7014-9FF6-4F57-883E-79ECD047C00F}" sibTransId="{5825E4C3-40A6-411A-BF37-81465914F810}"/>
    <dgm:cxn modelId="{DE1625CF-E84B-4F9E-A978-32CD5C15A34E}" srcId="{2BC466CF-C3EB-4115-B301-3EFB3D7B98BD}" destId="{C0185701-D2C0-4D60-BAB4-A6B22CDD90D7}" srcOrd="0" destOrd="0" parTransId="{F53206CB-C785-4017-9942-DCCB530193A1}" sibTransId="{177238F1-649A-498D-8FF1-042AF41AFE4C}"/>
    <dgm:cxn modelId="{F01BDBDF-EC2F-4E3D-96F6-69515C17F2E2}" srcId="{2BC466CF-C3EB-4115-B301-3EFB3D7B98BD}" destId="{08510B30-8FBA-4E95-92DC-600B48777FA4}" srcOrd="1" destOrd="0" parTransId="{8F0D5757-E052-413A-A557-D4DD0D0AB43C}" sibTransId="{52E0EB36-73A6-4A47-92B6-A63197640447}"/>
    <dgm:cxn modelId="{1B8F4A5A-3428-4709-B481-0F3BFE052BD3}" type="presOf" srcId="{3A5043D3-D1BB-409B-9B84-8765FB9030D8}" destId="{5E3FF4E2-6E38-47D6-AD8A-323F4D93F38C}" srcOrd="0" destOrd="0" presId="urn:microsoft.com/office/officeart/2005/8/layout/chevron2"/>
    <dgm:cxn modelId="{2FACD877-D6EA-490B-B837-DAA5103017A8}" type="presOf" srcId="{08510B30-8FBA-4E95-92DC-600B48777FA4}" destId="{0ECE43CA-B9D9-4CF5-B46A-DA073B67A9CB}" srcOrd="0" destOrd="0" presId="urn:microsoft.com/office/officeart/2005/8/layout/chevron2"/>
    <dgm:cxn modelId="{BC958783-52E8-4DE4-BAF9-918C94E0C01C}" type="presParOf" srcId="{8FEB86C7-B175-4336-9EA5-8D070FF6E034}" destId="{F6A4BD6B-ADF1-404F-8E51-8E6DA00BF7B2}" srcOrd="0" destOrd="0" presId="urn:microsoft.com/office/officeart/2005/8/layout/chevron2"/>
    <dgm:cxn modelId="{BCB4F92E-C157-4F1D-8209-DC363147BE6C}" type="presParOf" srcId="{F6A4BD6B-ADF1-404F-8E51-8E6DA00BF7B2}" destId="{CC5DD775-3C05-496B-9258-0C3E0EE92F67}" srcOrd="0" destOrd="0" presId="urn:microsoft.com/office/officeart/2005/8/layout/chevron2"/>
    <dgm:cxn modelId="{02316B11-61EC-4B41-9CA8-9AA7A9769E71}" type="presParOf" srcId="{F6A4BD6B-ADF1-404F-8E51-8E6DA00BF7B2}" destId="{5E3FF4E2-6E38-47D6-AD8A-323F4D93F38C}" srcOrd="1" destOrd="0" presId="urn:microsoft.com/office/officeart/2005/8/layout/chevron2"/>
    <dgm:cxn modelId="{522B0093-4F62-435E-BEB4-ABEF83D68381}" type="presParOf" srcId="{8FEB86C7-B175-4336-9EA5-8D070FF6E034}" destId="{552B781E-DBD9-4A64-8991-F0F6337D6E19}" srcOrd="1" destOrd="0" presId="urn:microsoft.com/office/officeart/2005/8/layout/chevron2"/>
    <dgm:cxn modelId="{60329A02-BDD8-46CF-A7F7-23B98EFE4D83}" type="presParOf" srcId="{8FEB86C7-B175-4336-9EA5-8D070FF6E034}" destId="{B8818BA0-EF11-4D9B-AB26-2DDE1F4AD52C}" srcOrd="2" destOrd="0" presId="urn:microsoft.com/office/officeart/2005/8/layout/chevron2"/>
    <dgm:cxn modelId="{4405F57B-485E-453A-8931-35FD3061266A}" type="presParOf" srcId="{B8818BA0-EF11-4D9B-AB26-2DDE1F4AD52C}" destId="{0ECE43CA-B9D9-4CF5-B46A-DA073B67A9CB}" srcOrd="0" destOrd="0" presId="urn:microsoft.com/office/officeart/2005/8/layout/chevron2"/>
    <dgm:cxn modelId="{346B4AEA-F07E-4BA5-8300-531C8B2356E9}" type="presParOf" srcId="{B8818BA0-EF11-4D9B-AB26-2DDE1F4AD52C}" destId="{8CCEA964-D94F-4621-A8CF-F2948938C974}" srcOrd="1" destOrd="0" presId="urn:microsoft.com/office/officeart/2005/8/layout/chevron2"/>
    <dgm:cxn modelId="{99273C88-8316-460F-A311-4659EBCAF2DF}" type="presParOf" srcId="{8FEB86C7-B175-4336-9EA5-8D070FF6E034}" destId="{8C813AC3-CB76-422E-9DBC-9617DC65986E}" srcOrd="3" destOrd="0" presId="urn:microsoft.com/office/officeart/2005/8/layout/chevron2"/>
    <dgm:cxn modelId="{D601DFF1-2607-4940-8459-17A4EE548AA1}" type="presParOf" srcId="{8FEB86C7-B175-4336-9EA5-8D070FF6E034}" destId="{67C022D2-0FCA-4807-8705-D7FBE9FF8200}" srcOrd="4" destOrd="0" presId="urn:microsoft.com/office/officeart/2005/8/layout/chevron2"/>
    <dgm:cxn modelId="{157166B9-D4BD-426A-9D87-5851FDBBDAF1}" type="presParOf" srcId="{67C022D2-0FCA-4807-8705-D7FBE9FF8200}" destId="{828DBBE8-4A01-49C1-9C49-7BB532D3FC11}" srcOrd="0" destOrd="0" presId="urn:microsoft.com/office/officeart/2005/8/layout/chevron2"/>
    <dgm:cxn modelId="{71A8B016-20BA-49CA-9FEF-20161FD01C67}" type="presParOf" srcId="{67C022D2-0FCA-4807-8705-D7FBE9FF8200}" destId="{088DADAF-ADE0-4690-8985-51014E99C142}" srcOrd="1" destOrd="0" presId="urn:microsoft.com/office/officeart/2005/8/layout/chevron2"/>
    <dgm:cxn modelId="{57227E82-13EC-483B-847D-AE0E908EF264}" type="presParOf" srcId="{8FEB86C7-B175-4336-9EA5-8D070FF6E034}" destId="{5C11FB94-049E-455A-BCCE-5BDE74DCEA09}" srcOrd="5" destOrd="0" presId="urn:microsoft.com/office/officeart/2005/8/layout/chevron2"/>
    <dgm:cxn modelId="{220EFD29-E538-4F99-A517-29420106A4AF}" type="presParOf" srcId="{8FEB86C7-B175-4336-9EA5-8D070FF6E034}" destId="{3D28CB42-9F97-453D-B561-C5D3BC0A2A49}" srcOrd="6" destOrd="0" presId="urn:microsoft.com/office/officeart/2005/8/layout/chevron2"/>
    <dgm:cxn modelId="{46B83A7F-F6FC-473B-8138-5F64B17384AA}" type="presParOf" srcId="{3D28CB42-9F97-453D-B561-C5D3BC0A2A49}" destId="{D06D669B-F4CC-4E95-87C6-EBBBDA2EC436}" srcOrd="0" destOrd="0" presId="urn:microsoft.com/office/officeart/2005/8/layout/chevron2"/>
    <dgm:cxn modelId="{BF41417C-A1AE-4315-ABB4-88B2AAE048D0}" type="presParOf" srcId="{3D28CB42-9F97-453D-B561-C5D3BC0A2A49}" destId="{D32818F2-A08A-4466-97CA-4C843EE92C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8D3B7-9B59-4B7A-9ADC-DFA792DA5609}">
      <dsp:nvSpPr>
        <dsp:cNvPr id="0" name=""/>
        <dsp:cNvSpPr/>
      </dsp:nvSpPr>
      <dsp:spPr>
        <a:xfrm>
          <a:off x="3987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Banie</a:t>
          </a:r>
          <a:endParaRPr lang="pl-PL" sz="1500" kern="1200" dirty="0"/>
        </a:p>
      </dsp:txBody>
      <dsp:txXfrm>
        <a:off x="3987" y="1981200"/>
        <a:ext cx="1336988" cy="1981200"/>
      </dsp:txXfrm>
    </dsp:sp>
    <dsp:sp modelId="{4B4F93E6-626B-48C2-880D-69AB71B706A6}">
      <dsp:nvSpPr>
        <dsp:cNvPr id="0" name=""/>
        <dsp:cNvSpPr/>
      </dsp:nvSpPr>
      <dsp:spPr>
        <a:xfrm>
          <a:off x="44097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01B4F-BCB2-47EC-863E-856E45499262}">
      <dsp:nvSpPr>
        <dsp:cNvPr id="0" name=""/>
        <dsp:cNvSpPr/>
      </dsp:nvSpPr>
      <dsp:spPr>
        <a:xfrm>
          <a:off x="1381085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515079"/>
            <a:satOff val="5614"/>
            <a:lumOff val="-117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Cedynia</a:t>
          </a:r>
          <a:endParaRPr lang="pl-PL" sz="1500" kern="1200" dirty="0"/>
        </a:p>
      </dsp:txBody>
      <dsp:txXfrm>
        <a:off x="1381085" y="1981200"/>
        <a:ext cx="1336988" cy="1981200"/>
      </dsp:txXfrm>
    </dsp:sp>
    <dsp:sp modelId="{63C3CC1D-178A-4FD9-AFF5-058356981C57}">
      <dsp:nvSpPr>
        <dsp:cNvPr id="0" name=""/>
        <dsp:cNvSpPr/>
      </dsp:nvSpPr>
      <dsp:spPr>
        <a:xfrm>
          <a:off x="1421194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D0F44-6418-432F-A1BD-47EFAC541CF7}">
      <dsp:nvSpPr>
        <dsp:cNvPr id="0" name=""/>
        <dsp:cNvSpPr/>
      </dsp:nvSpPr>
      <dsp:spPr>
        <a:xfrm>
          <a:off x="2758183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1030158"/>
            <a:satOff val="11228"/>
            <a:lumOff val="-235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Chojna</a:t>
          </a:r>
          <a:endParaRPr lang="pl-PL" sz="1500" kern="1200" dirty="0"/>
        </a:p>
      </dsp:txBody>
      <dsp:txXfrm>
        <a:off x="2758183" y="1981200"/>
        <a:ext cx="1336988" cy="1981200"/>
      </dsp:txXfrm>
    </dsp:sp>
    <dsp:sp modelId="{C5B8EE6E-5FC5-427E-800C-6C369DEEFD9F}">
      <dsp:nvSpPr>
        <dsp:cNvPr id="0" name=""/>
        <dsp:cNvSpPr/>
      </dsp:nvSpPr>
      <dsp:spPr>
        <a:xfrm>
          <a:off x="2798292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0D49-38D1-4595-92D2-E3008854C1C7}">
      <dsp:nvSpPr>
        <dsp:cNvPr id="0" name=""/>
        <dsp:cNvSpPr/>
      </dsp:nvSpPr>
      <dsp:spPr>
        <a:xfrm>
          <a:off x="4135280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Gryfino</a:t>
          </a:r>
          <a:endParaRPr lang="pl-PL" sz="1500" kern="1200" dirty="0"/>
        </a:p>
      </dsp:txBody>
      <dsp:txXfrm>
        <a:off x="4135280" y="1981200"/>
        <a:ext cx="1336988" cy="1981200"/>
      </dsp:txXfrm>
    </dsp:sp>
    <dsp:sp modelId="{1A3B6431-3BB5-43D5-83D6-3BFF943BD299}">
      <dsp:nvSpPr>
        <dsp:cNvPr id="0" name=""/>
        <dsp:cNvSpPr/>
      </dsp:nvSpPr>
      <dsp:spPr>
        <a:xfrm>
          <a:off x="4175390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26A54-D5FB-4810-A8C2-8F00A6453820}">
      <dsp:nvSpPr>
        <dsp:cNvPr id="0" name=""/>
        <dsp:cNvSpPr/>
      </dsp:nvSpPr>
      <dsp:spPr>
        <a:xfrm>
          <a:off x="5512378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2060315"/>
            <a:satOff val="22457"/>
            <a:lumOff val="-470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Mieszkowice</a:t>
          </a:r>
          <a:endParaRPr lang="pl-PL" sz="1500" kern="1200" dirty="0"/>
        </a:p>
      </dsp:txBody>
      <dsp:txXfrm>
        <a:off x="5512378" y="1981200"/>
        <a:ext cx="1336988" cy="1981200"/>
      </dsp:txXfrm>
    </dsp:sp>
    <dsp:sp modelId="{CE1FA781-3872-4D2A-B610-58DDA912F579}">
      <dsp:nvSpPr>
        <dsp:cNvPr id="0" name=""/>
        <dsp:cNvSpPr/>
      </dsp:nvSpPr>
      <dsp:spPr>
        <a:xfrm>
          <a:off x="5552488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E18FD-3280-4D3E-BB81-4B0451545E91}">
      <dsp:nvSpPr>
        <dsp:cNvPr id="0" name=""/>
        <dsp:cNvSpPr/>
      </dsp:nvSpPr>
      <dsp:spPr>
        <a:xfrm>
          <a:off x="6889476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2575394"/>
            <a:satOff val="28071"/>
            <a:lumOff val="-58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Moryń</a:t>
          </a:r>
          <a:endParaRPr lang="pl-PL" sz="1500" kern="1200" dirty="0"/>
        </a:p>
      </dsp:txBody>
      <dsp:txXfrm>
        <a:off x="6889476" y="1981200"/>
        <a:ext cx="1336988" cy="1981200"/>
      </dsp:txXfrm>
    </dsp:sp>
    <dsp:sp modelId="{19CA73D5-51F9-4B76-BF62-223D6F65D449}">
      <dsp:nvSpPr>
        <dsp:cNvPr id="0" name=""/>
        <dsp:cNvSpPr/>
      </dsp:nvSpPr>
      <dsp:spPr>
        <a:xfrm>
          <a:off x="6929586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AD073-7316-4EE2-9A6C-046D1F005E07}">
      <dsp:nvSpPr>
        <dsp:cNvPr id="0" name=""/>
        <dsp:cNvSpPr/>
      </dsp:nvSpPr>
      <dsp:spPr>
        <a:xfrm>
          <a:off x="8266574" y="0"/>
          <a:ext cx="1336988" cy="4953000"/>
        </a:xfrm>
        <a:prstGeom prst="roundRect">
          <a:avLst>
            <a:gd name="adj" fmla="val 1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Widuchowa</a:t>
          </a:r>
          <a:endParaRPr lang="pl-PL" sz="1500" kern="1200" dirty="0"/>
        </a:p>
      </dsp:txBody>
      <dsp:txXfrm>
        <a:off x="8266574" y="1981200"/>
        <a:ext cx="1336988" cy="1981200"/>
      </dsp:txXfrm>
    </dsp:sp>
    <dsp:sp modelId="{8803E019-CFF3-4B7E-91B9-7AC71C86B5FD}">
      <dsp:nvSpPr>
        <dsp:cNvPr id="0" name=""/>
        <dsp:cNvSpPr/>
      </dsp:nvSpPr>
      <dsp:spPr>
        <a:xfrm>
          <a:off x="8306683" y="297180"/>
          <a:ext cx="1256768" cy="16493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1BDF3-98C2-4740-8289-9C9B05F4F2B7}">
      <dsp:nvSpPr>
        <dsp:cNvPr id="0" name=""/>
        <dsp:cNvSpPr/>
      </dsp:nvSpPr>
      <dsp:spPr>
        <a:xfrm>
          <a:off x="384301" y="3962400"/>
          <a:ext cx="8838946" cy="74295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DD775-3C05-496B-9258-0C3E0EE92F67}">
      <dsp:nvSpPr>
        <dsp:cNvPr id="0" name=""/>
        <dsp:cNvSpPr/>
      </dsp:nvSpPr>
      <dsp:spPr>
        <a:xfrm rot="5400000">
          <a:off x="-228715" y="229049"/>
          <a:ext cx="1524767" cy="10673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latin typeface="Calibri" panose="020F0502020204030204" pitchFamily="34" charset="0"/>
            </a:rPr>
            <a:t>Konkursy</a:t>
          </a:r>
        </a:p>
      </dsp:txBody>
      <dsp:txXfrm rot="-5400000">
        <a:off x="1" y="534003"/>
        <a:ext cx="1067337" cy="457430"/>
      </dsp:txXfrm>
    </dsp:sp>
    <dsp:sp modelId="{5E3FF4E2-6E38-47D6-AD8A-323F4D93F38C}">
      <dsp:nvSpPr>
        <dsp:cNvPr id="0" name=""/>
        <dsp:cNvSpPr/>
      </dsp:nvSpPr>
      <dsp:spPr>
        <a:xfrm rot="5400000">
          <a:off x="4152919" y="-3085247"/>
          <a:ext cx="991098" cy="7162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5800" kern="1200" dirty="0">
              <a:latin typeface="Calibri" panose="020F0502020204030204" pitchFamily="34" charset="0"/>
            </a:rPr>
            <a:t>&gt;50 tys. zł</a:t>
          </a:r>
        </a:p>
      </dsp:txBody>
      <dsp:txXfrm rot="-5400000">
        <a:off x="1067338" y="48715"/>
        <a:ext cx="7113881" cy="894336"/>
      </dsp:txXfrm>
    </dsp:sp>
    <dsp:sp modelId="{0ECE43CA-B9D9-4CF5-B46A-DA073B67A9CB}">
      <dsp:nvSpPr>
        <dsp:cNvPr id="0" name=""/>
        <dsp:cNvSpPr/>
      </dsp:nvSpPr>
      <dsp:spPr>
        <a:xfrm rot="5400000">
          <a:off x="-228715" y="1609695"/>
          <a:ext cx="1524767" cy="1067337"/>
        </a:xfrm>
        <a:prstGeom prst="chevron">
          <a:avLst/>
        </a:prstGeom>
        <a:gradFill rotWithShape="0">
          <a:gsLst>
            <a:gs pos="0">
              <a:schemeClr val="accent2">
                <a:hueOff val="599985"/>
                <a:satOff val="16195"/>
                <a:lumOff val="1700"/>
                <a:alphaOff val="0"/>
                <a:shade val="51000"/>
                <a:satMod val="130000"/>
              </a:schemeClr>
            </a:gs>
            <a:gs pos="80000">
              <a:schemeClr val="accent2">
                <a:hueOff val="599985"/>
                <a:satOff val="16195"/>
                <a:lumOff val="1700"/>
                <a:alphaOff val="0"/>
                <a:shade val="93000"/>
                <a:satMod val="130000"/>
              </a:schemeClr>
            </a:gs>
            <a:gs pos="100000">
              <a:schemeClr val="accent2">
                <a:hueOff val="599985"/>
                <a:satOff val="16195"/>
                <a:lumOff val="17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latin typeface="Calibri" panose="020F0502020204030204" pitchFamily="34" charset="0"/>
            </a:rPr>
            <a:t>Granty</a:t>
          </a:r>
        </a:p>
      </dsp:txBody>
      <dsp:txXfrm rot="-5400000">
        <a:off x="1" y="1914649"/>
        <a:ext cx="1067337" cy="457430"/>
      </dsp:txXfrm>
    </dsp:sp>
    <dsp:sp modelId="{8CCEA964-D94F-4621-A8CF-F2948938C974}">
      <dsp:nvSpPr>
        <dsp:cNvPr id="0" name=""/>
        <dsp:cNvSpPr/>
      </dsp:nvSpPr>
      <dsp:spPr>
        <a:xfrm rot="5400000">
          <a:off x="4152919" y="-1704601"/>
          <a:ext cx="991098" cy="7162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99985"/>
              <a:satOff val="16195"/>
              <a:lumOff val="17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5800" kern="1200">
              <a:latin typeface="Calibri" panose="020F0502020204030204" pitchFamily="34" charset="0"/>
            </a:rPr>
            <a:t>&lt;50 tys zł</a:t>
          </a:r>
        </a:p>
      </dsp:txBody>
      <dsp:txXfrm rot="-5400000">
        <a:off x="1067338" y="1429361"/>
        <a:ext cx="7113881" cy="894336"/>
      </dsp:txXfrm>
    </dsp:sp>
    <dsp:sp modelId="{828DBBE8-4A01-49C1-9C49-7BB532D3FC11}">
      <dsp:nvSpPr>
        <dsp:cNvPr id="0" name=""/>
        <dsp:cNvSpPr/>
      </dsp:nvSpPr>
      <dsp:spPr>
        <a:xfrm rot="5400000">
          <a:off x="-228715" y="2990342"/>
          <a:ext cx="1524767" cy="1067337"/>
        </a:xfrm>
        <a:prstGeom prst="chevron">
          <a:avLst/>
        </a:prstGeom>
        <a:gradFill rotWithShape="0">
          <a:gsLst>
            <a:gs pos="0">
              <a:schemeClr val="accent2">
                <a:hueOff val="1199969"/>
                <a:satOff val="32389"/>
                <a:lumOff val="3399"/>
                <a:alphaOff val="0"/>
                <a:shade val="51000"/>
                <a:satMod val="130000"/>
              </a:schemeClr>
            </a:gs>
            <a:gs pos="80000">
              <a:schemeClr val="accent2">
                <a:hueOff val="1199969"/>
                <a:satOff val="32389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2">
                <a:hueOff val="1199969"/>
                <a:satOff val="32389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latin typeface="Calibri" panose="020F0502020204030204" pitchFamily="34" charset="0"/>
            </a:rPr>
            <a:t>projekty własne</a:t>
          </a:r>
        </a:p>
      </dsp:txBody>
      <dsp:txXfrm rot="-5400000">
        <a:off x="1" y="3295296"/>
        <a:ext cx="1067337" cy="457430"/>
      </dsp:txXfrm>
    </dsp:sp>
    <dsp:sp modelId="{088DADAF-ADE0-4690-8985-51014E99C142}">
      <dsp:nvSpPr>
        <dsp:cNvPr id="0" name=""/>
        <dsp:cNvSpPr/>
      </dsp:nvSpPr>
      <dsp:spPr>
        <a:xfrm rot="5400000">
          <a:off x="4152919" y="-323954"/>
          <a:ext cx="991098" cy="7162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99969"/>
              <a:satOff val="32389"/>
              <a:lumOff val="33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5800" kern="1200">
              <a:latin typeface="Calibri" panose="020F0502020204030204" pitchFamily="34" charset="0"/>
            </a:rPr>
            <a:t>do 50 tys. zł</a:t>
          </a:r>
        </a:p>
      </dsp:txBody>
      <dsp:txXfrm rot="-5400000">
        <a:off x="1067338" y="2810008"/>
        <a:ext cx="7113881" cy="894336"/>
      </dsp:txXfrm>
    </dsp:sp>
    <dsp:sp modelId="{D06D669B-F4CC-4E95-87C6-EBBBDA2EC436}">
      <dsp:nvSpPr>
        <dsp:cNvPr id="0" name=""/>
        <dsp:cNvSpPr/>
      </dsp:nvSpPr>
      <dsp:spPr>
        <a:xfrm rot="5400000">
          <a:off x="-228715" y="4370988"/>
          <a:ext cx="1524767" cy="1067337"/>
        </a:xfrm>
        <a:prstGeom prst="chevron">
          <a:avLst/>
        </a:prstGeom>
        <a:gradFill rotWithShape="0">
          <a:gsLst>
            <a:gs pos="0">
              <a:schemeClr val="accent2">
                <a:hueOff val="1799954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4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4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latin typeface="Calibri" panose="020F0502020204030204" pitchFamily="34" charset="0"/>
            </a:rPr>
            <a:t>projekty współpracy</a:t>
          </a:r>
        </a:p>
      </dsp:txBody>
      <dsp:txXfrm rot="-5400000">
        <a:off x="1" y="4675942"/>
        <a:ext cx="1067337" cy="457430"/>
      </dsp:txXfrm>
    </dsp:sp>
    <dsp:sp modelId="{D32818F2-A08A-4466-97CA-4C843EE92CB2}">
      <dsp:nvSpPr>
        <dsp:cNvPr id="0" name=""/>
        <dsp:cNvSpPr/>
      </dsp:nvSpPr>
      <dsp:spPr>
        <a:xfrm rot="5400000">
          <a:off x="4152919" y="1056691"/>
          <a:ext cx="991098" cy="7162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99954"/>
              <a:satOff val="48584"/>
              <a:lumOff val="50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496" tIns="36830" rIns="36830" bIns="36830" numCol="1" spcCol="1270" anchor="ctr" anchorCtr="0">
          <a:noAutofit/>
        </a:bodyPr>
        <a:lstStyle/>
        <a:p>
          <a:pPr marL="285750" lvl="1" indent="-285750" algn="l" defTabSz="2578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5800" kern="1200">
              <a:latin typeface="Calibri" panose="020F0502020204030204" pitchFamily="34" charset="0"/>
            </a:rPr>
            <a:t>max 140 tys zł</a:t>
          </a:r>
        </a:p>
      </dsp:txBody>
      <dsp:txXfrm rot="-5400000">
        <a:off x="1067338" y="4190654"/>
        <a:ext cx="7113881" cy="89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083" cy="493192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2702" y="1"/>
            <a:ext cx="2941179" cy="493192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E1905F1B-2F74-41EE-BBC4-076ECC37B3AE}" type="datetimeFigureOut">
              <a:rPr lang="pl-PL" smtClean="0"/>
              <a:t>2016-06-30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61248"/>
            <a:ext cx="2940083" cy="49319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2702" y="9361248"/>
            <a:ext cx="2941179" cy="49319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E21DA261-B323-4F83-8F62-A75CDE3524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0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85" y="671690"/>
            <a:ext cx="8571230" cy="4701822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570" y="5457472"/>
            <a:ext cx="7058660" cy="134337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755" y="302611"/>
            <a:ext cx="2268855" cy="644751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90" y="302611"/>
            <a:ext cx="6638502" cy="644751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51" y="1511300"/>
            <a:ext cx="8571230" cy="2760222"/>
          </a:xfrm>
        </p:spPr>
        <p:txBody>
          <a:bodyPr anchor="b"/>
          <a:lstStyle>
            <a:lvl1pPr algn="ctr" defTabSz="10079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3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551" y="4483174"/>
            <a:ext cx="8571230" cy="1247172"/>
          </a:xfrm>
        </p:spPr>
        <p:txBody>
          <a:bodyPr anchor="t"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957868" y="4323997"/>
            <a:ext cx="93485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78451" y="4323997"/>
            <a:ext cx="93485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8336" y="4323997"/>
            <a:ext cx="93485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932" y="1763184"/>
            <a:ext cx="4453678" cy="4986941"/>
          </a:xfrm>
        </p:spPr>
        <p:txBody>
          <a:bodyPr/>
          <a:lstStyle>
            <a:lvl1pPr>
              <a:defRPr sz="2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3352" y="1763183"/>
            <a:ext cx="4457040" cy="498729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1763183"/>
            <a:ext cx="4455430" cy="671689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5932" y="1763183"/>
            <a:ext cx="4457180" cy="671689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04190" y="2438231"/>
            <a:ext cx="4457040" cy="431224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52822" y="2438231"/>
            <a:ext cx="4457040" cy="4311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205" y="293864"/>
            <a:ext cx="3317501" cy="2308931"/>
          </a:xfrm>
        </p:spPr>
        <p:txBody>
          <a:bodyPr anchor="b"/>
          <a:lstStyle>
            <a:lvl1pPr algn="ctr">
              <a:lnSpc>
                <a:spcPct val="100000"/>
              </a:lnSpc>
              <a:defRPr sz="3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049" y="300861"/>
            <a:ext cx="5509327" cy="64492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4205" y="2686756"/>
            <a:ext cx="3317501" cy="40633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199" y="251883"/>
            <a:ext cx="6298873" cy="986543"/>
          </a:xfrm>
        </p:spPr>
        <p:txBody>
          <a:bodyPr anchor="b"/>
          <a:lstStyle>
            <a:lvl1pPr algn="ctr">
              <a:lnSpc>
                <a:spcPct val="100000"/>
              </a:lnSpc>
              <a:defRPr sz="31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3128" y="1259417"/>
            <a:ext cx="6677015" cy="5003558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2199" y="6402035"/>
            <a:ext cx="6298873" cy="58772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190" y="0"/>
            <a:ext cx="9075420" cy="1763183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1763184"/>
            <a:ext cx="9075420" cy="498694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7358" y="7003756"/>
            <a:ext cx="2300367" cy="402314"/>
          </a:xfrm>
          <a:prstGeom prst="rect">
            <a:avLst/>
          </a:prstGeom>
        </p:spPr>
        <p:txBody>
          <a:bodyPr vert="horz" lIns="100794" tIns="50397" rIns="50397" bIns="50397" rtlCol="0" anchor="ctr"/>
          <a:lstStyle>
            <a:lvl1pPr algn="r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13" y="7003756"/>
            <a:ext cx="3140684" cy="402314"/>
          </a:xfrm>
          <a:prstGeom prst="rect">
            <a:avLst/>
          </a:prstGeom>
        </p:spPr>
        <p:txBody>
          <a:bodyPr vert="horz" lIns="50397" tIns="50397" rIns="100794" bIns="50397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1337" y="7003756"/>
            <a:ext cx="619734" cy="402314"/>
          </a:xfrm>
          <a:prstGeom prst="rect">
            <a:avLst/>
          </a:prstGeom>
        </p:spPr>
        <p:txBody>
          <a:bodyPr vert="horz" lIns="30238" tIns="50397" rIns="50397" bIns="50397" rtlCol="0" anchor="ctr"/>
          <a:lstStyle>
            <a:lvl1pPr algn="l"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9327030" y="7161358"/>
            <a:ext cx="93485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7612" y="7161358"/>
            <a:ext cx="93485" cy="93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1007943" rtl="0" eaLnBrk="1" latinLnBrk="0" hangingPunct="1">
        <a:lnSpc>
          <a:spcPts val="6393"/>
        </a:lnSpc>
        <a:spcBef>
          <a:spcPct val="0"/>
        </a:spcBef>
        <a:buNone/>
        <a:defRPr sz="60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709" y="373340"/>
            <a:ext cx="459613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5" dirty="0">
                <a:solidFill>
                  <a:srgbClr val="00007F"/>
                </a:solidFill>
                <a:latin typeface="Calibri" panose="020F0502020204030204" pitchFamily="34" charset="0"/>
              </a:rPr>
              <a:t>d</a:t>
            </a:r>
            <a:r>
              <a:rPr lang="pl-PL" spc="-5" dirty="0" smtClean="0">
                <a:solidFill>
                  <a:srgbClr val="00007F"/>
                </a:solidFill>
                <a:latin typeface="Calibri" panose="020F0502020204030204" pitchFamily="34" charset="0"/>
              </a:rPr>
              <a:t>irow.pl</a:t>
            </a:r>
            <a:endParaRPr sz="4000" dirty="0">
              <a:latin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310" y="2649394"/>
            <a:ext cx="8063865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algn="ctr">
              <a:lnSpc>
                <a:spcPct val="100000"/>
              </a:lnSpc>
            </a:pPr>
            <a:r>
              <a:rPr sz="3200" b="1" spc="-5" dirty="0">
                <a:latin typeface="Calibri" panose="020F0502020204030204" pitchFamily="34" charset="0"/>
                <a:cs typeface="Arial"/>
              </a:rPr>
              <a:t>Perspektywa </a:t>
            </a:r>
            <a:r>
              <a:rPr sz="3200" b="1" dirty="0">
                <a:latin typeface="Calibri" panose="020F0502020204030204" pitchFamily="34" charset="0"/>
                <a:cs typeface="Arial"/>
              </a:rPr>
              <a:t>rozwoju</a:t>
            </a:r>
            <a:r>
              <a:rPr sz="3200" b="1" spc="-30" dirty="0">
                <a:latin typeface="Calibri" panose="020F0502020204030204" pitchFamily="34" charset="0"/>
                <a:cs typeface="Arial"/>
              </a:rPr>
              <a:t> </a:t>
            </a:r>
            <a:r>
              <a:rPr sz="3200" b="1" spc="-5" dirty="0">
                <a:latin typeface="Calibri" panose="020F0502020204030204" pitchFamily="34" charset="0"/>
                <a:cs typeface="Arial"/>
              </a:rPr>
              <a:t>obszaru</a:t>
            </a:r>
            <a:endParaRPr sz="3200" dirty="0">
              <a:latin typeface="Calibri" panose="020F0502020204030204" pitchFamily="34" charset="0"/>
              <a:cs typeface="Arial"/>
            </a:endParaRPr>
          </a:p>
          <a:p>
            <a:pPr marL="462915" marR="455930" algn="ctr">
              <a:lnSpc>
                <a:spcPct val="140100"/>
              </a:lnSpc>
              <a:spcBef>
                <a:spcPts val="10"/>
              </a:spcBef>
            </a:pPr>
            <a:r>
              <a:rPr sz="3200" b="1" dirty="0">
                <a:latin typeface="Calibri" panose="020F0502020204030204" pitchFamily="34" charset="0"/>
                <a:cs typeface="Arial"/>
              </a:rPr>
              <a:t>z </a:t>
            </a:r>
            <a:r>
              <a:rPr sz="3200" b="1" spc="-5" dirty="0">
                <a:latin typeface="Calibri" panose="020F0502020204030204" pitchFamily="34" charset="0"/>
                <a:cs typeface="Arial"/>
              </a:rPr>
              <a:t>uwzględnieniem funduszy unijnych  </a:t>
            </a:r>
            <a:r>
              <a:rPr sz="3200" b="1" dirty="0">
                <a:latin typeface="Calibri" panose="020F0502020204030204" pitchFamily="34" charset="0"/>
                <a:cs typeface="Arial"/>
              </a:rPr>
              <a:t>na </a:t>
            </a:r>
            <a:r>
              <a:rPr sz="3200" b="1" spc="-5" dirty="0">
                <a:latin typeface="Calibri" panose="020F0502020204030204" pitchFamily="34" charset="0"/>
                <a:cs typeface="Arial"/>
              </a:rPr>
              <a:t>lata </a:t>
            </a:r>
            <a:r>
              <a:rPr sz="3200" b="1" spc="-10" dirty="0">
                <a:latin typeface="Calibri" panose="020F0502020204030204" pitchFamily="34" charset="0"/>
                <a:cs typeface="Arial"/>
              </a:rPr>
              <a:t>2014 </a:t>
            </a:r>
            <a:r>
              <a:rPr sz="3200" b="1" dirty="0">
                <a:latin typeface="Calibri" panose="020F0502020204030204" pitchFamily="34" charset="0"/>
                <a:cs typeface="Arial"/>
              </a:rPr>
              <a:t>-</a:t>
            </a:r>
            <a:r>
              <a:rPr sz="3200" b="1" spc="-55" dirty="0">
                <a:latin typeface="Calibri" panose="020F0502020204030204" pitchFamily="34" charset="0"/>
                <a:cs typeface="Arial"/>
              </a:rPr>
              <a:t> </a:t>
            </a:r>
            <a:r>
              <a:rPr sz="3200" b="1" spc="-10" dirty="0">
                <a:latin typeface="Calibri" panose="020F0502020204030204" pitchFamily="34" charset="0"/>
                <a:cs typeface="Arial"/>
              </a:rPr>
              <a:t>2020</a:t>
            </a:r>
            <a:endParaRPr sz="3200" dirty="0">
              <a:latin typeface="Calibri" panose="020F0502020204030204" pitchFamily="34" charset="0"/>
              <a:cs typeface="Arial"/>
            </a:endParaRPr>
          </a:p>
          <a:p>
            <a:pPr marL="12065" marR="5080" algn="ctr">
              <a:lnSpc>
                <a:spcPct val="140100"/>
              </a:lnSpc>
            </a:pPr>
            <a:r>
              <a:rPr sz="3200" dirty="0">
                <a:latin typeface="Calibri" panose="020F0502020204030204" pitchFamily="34" charset="0"/>
                <a:cs typeface="Arial"/>
              </a:rPr>
              <a:t>- </a:t>
            </a:r>
            <a:r>
              <a:rPr sz="3200" spc="-5" dirty="0">
                <a:latin typeface="Calibri" panose="020F0502020204030204" pitchFamily="34" charset="0"/>
                <a:cs typeface="Arial"/>
              </a:rPr>
              <a:t>Lokalna Strategia Rozwoju </a:t>
            </a:r>
            <a:r>
              <a:rPr sz="3200" spc="-5" dirty="0" err="1">
                <a:latin typeface="Calibri" panose="020F0502020204030204" pitchFamily="34" charset="0"/>
                <a:cs typeface="Arial"/>
              </a:rPr>
              <a:t>Stowarzyszenia</a:t>
            </a:r>
            <a:r>
              <a:rPr sz="3200" spc="-5" dirty="0">
                <a:latin typeface="Calibri" panose="020F0502020204030204" pitchFamily="34" charset="0"/>
                <a:cs typeface="Arial"/>
              </a:rPr>
              <a:t>  </a:t>
            </a:r>
            <a:r>
              <a:rPr lang="pl-PL" sz="3200" spc="-5" dirty="0" err="1" smtClean="0">
                <a:latin typeface="Calibri" panose="020F0502020204030204" pitchFamily="34" charset="0"/>
                <a:cs typeface="Arial"/>
              </a:rPr>
              <a:t>Dolnoodrzańska</a:t>
            </a:r>
            <a:r>
              <a:rPr lang="pl-PL" sz="3200" spc="-5" dirty="0" smtClean="0">
                <a:latin typeface="Calibri" panose="020F0502020204030204" pitchFamily="34" charset="0"/>
                <a:cs typeface="Arial"/>
              </a:rPr>
              <a:t> Inicjatywa Rozwoju Obszarów Wiejskich</a:t>
            </a:r>
            <a:endParaRPr sz="32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99" y="349250"/>
            <a:ext cx="3842725" cy="2223944"/>
          </a:xfrm>
          <a:prstGeom prst="rect">
            <a:avLst/>
          </a:prstGeom>
        </p:spPr>
      </p:pic>
      <p:pic>
        <p:nvPicPr>
          <p:cNvPr id="6" name="Obraz 5" descr="Nowa wizualizacja 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445250"/>
            <a:ext cx="4343400" cy="1072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879815"/>
            <a:ext cx="56711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3010" marR="5080" indent="-1210310">
              <a:lnSpc>
                <a:spcPts val="3590"/>
              </a:lnSpc>
            </a:pPr>
            <a:r>
              <a:rPr sz="3200" u="sng" spc="-5" dirty="0">
                <a:latin typeface="Calibri" panose="020F0502020204030204" pitchFamily="34" charset="0"/>
              </a:rPr>
              <a:t>Założenia programu LEADER  </a:t>
            </a:r>
            <a:r>
              <a:rPr sz="3200" u="sng" dirty="0">
                <a:latin typeface="Calibri" panose="020F0502020204030204" pitchFamily="34" charset="0"/>
              </a:rPr>
              <a:t>na </a:t>
            </a:r>
            <a:r>
              <a:rPr sz="3200" u="sng" spc="-5" dirty="0">
                <a:latin typeface="Calibri" panose="020F0502020204030204" pitchFamily="34" charset="0"/>
              </a:rPr>
              <a:t>lata</a:t>
            </a:r>
            <a:r>
              <a:rPr sz="3200" u="sng" spc="-65" dirty="0">
                <a:latin typeface="Calibri" panose="020F0502020204030204" pitchFamily="34" charset="0"/>
              </a:rPr>
              <a:t> </a:t>
            </a:r>
            <a:r>
              <a:rPr sz="3200" u="sng" spc="-10" dirty="0">
                <a:latin typeface="Calibri" panose="020F0502020204030204" pitchFamily="34" charset="0"/>
              </a:rPr>
              <a:t>2014-2020</a:t>
            </a:r>
            <a:endParaRPr sz="3200" u="sng"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709" y="2200909"/>
            <a:ext cx="8597900" cy="464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0">
              <a:lnSpc>
                <a:spcPct val="100000"/>
              </a:lnSpc>
            </a:pPr>
            <a:r>
              <a:rPr sz="2400" b="1" spc="-5" dirty="0">
                <a:latin typeface="Calibri" panose="020F0502020204030204" pitchFamily="34" charset="0"/>
                <a:cs typeface="Arial"/>
              </a:rPr>
              <a:t>Wspierane będą operacje mające </a:t>
            </a:r>
            <a:r>
              <a:rPr sz="2400" b="1" dirty="0">
                <a:latin typeface="Calibri" panose="020F0502020204030204" pitchFamily="34" charset="0"/>
                <a:cs typeface="Arial"/>
              </a:rPr>
              <a:t>na</a:t>
            </a:r>
            <a:r>
              <a:rPr sz="2400" b="1" spc="-40" dirty="0">
                <a:latin typeface="Calibri" panose="020F0502020204030204" pitchFamily="34" charset="0"/>
                <a:cs typeface="Arial"/>
              </a:rPr>
              <a:t> </a:t>
            </a:r>
            <a:r>
              <a:rPr sz="2400" b="1" spc="-5" dirty="0">
                <a:latin typeface="Calibri" panose="020F0502020204030204" pitchFamily="34" charset="0"/>
                <a:cs typeface="Arial"/>
              </a:rPr>
              <a:t>celu: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250" dirty="0">
              <a:latin typeface="Calibri" panose="020F0502020204030204" pitchFamily="34" charset="0"/>
              <a:cs typeface="Times New Roman"/>
            </a:endParaRPr>
          </a:p>
          <a:p>
            <a:pPr marL="12700" marR="5080">
              <a:lnSpc>
                <a:spcPts val="2450"/>
              </a:lnSpc>
            </a:pPr>
            <a:r>
              <a:rPr sz="2200" dirty="0">
                <a:latin typeface="Calibri" panose="020F0502020204030204" pitchFamily="34" charset="0"/>
                <a:cs typeface="Wingdings"/>
              </a:rPr>
              <a:t>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wzmocnienie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kapitału społecznego, </a:t>
            </a: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tym wspieranie </a:t>
            </a:r>
            <a:r>
              <a:rPr sz="2200" dirty="0">
                <a:latin typeface="Calibri" panose="020F0502020204030204" pitchFamily="34" charset="0"/>
                <a:cs typeface="Arial"/>
              </a:rPr>
              <a:t>udziału  społeczności lokalnej w realizacji założeń Lokalnej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Strategii</a:t>
            </a:r>
            <a:r>
              <a:rPr sz="2200" spc="1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Rozwoju;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200" dirty="0">
                <a:latin typeface="Calibri" panose="020F0502020204030204" pitchFamily="34" charset="0"/>
                <a:cs typeface="Wingdings"/>
              </a:rPr>
              <a:t>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rozwój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przedsiębiorczości,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czyli tworzenie nowych </a:t>
            </a:r>
            <a:r>
              <a:rPr sz="2200" dirty="0">
                <a:latin typeface="Calibri" panose="020F0502020204030204" pitchFamily="34" charset="0"/>
                <a:cs typeface="Arial"/>
              </a:rPr>
              <a:t>miejsc</a:t>
            </a:r>
            <a:r>
              <a:rPr sz="2200" spc="9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pracy</a:t>
            </a:r>
            <a:r>
              <a:rPr sz="2000" spc="-5" dirty="0">
                <a:latin typeface="Calibri" panose="020F0502020204030204" pitchFamily="34" charset="0"/>
                <a:cs typeface="Arial"/>
              </a:rPr>
              <a:t>;</a:t>
            </a:r>
            <a:endParaRPr sz="2000" dirty="0">
              <a:latin typeface="Calibri" panose="020F0502020204030204" pitchFamily="34" charset="0"/>
              <a:cs typeface="Arial"/>
            </a:endParaRPr>
          </a:p>
          <a:p>
            <a:pPr marL="12700" marR="20955">
              <a:lnSpc>
                <a:spcPts val="2450"/>
              </a:lnSpc>
              <a:spcBef>
                <a:spcPts val="1160"/>
              </a:spcBef>
              <a:tabLst>
                <a:tab pos="1271270" algn="l"/>
              </a:tabLst>
            </a:pPr>
            <a:r>
              <a:rPr sz="2200" spc="-5" dirty="0">
                <a:latin typeface="Calibri" panose="020F0502020204030204" pitchFamily="34" charset="0"/>
                <a:cs typeface="Wingdings"/>
              </a:rPr>
              <a:t>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dywersyfikację (różnicowanie) źródeł dochodu, </a:t>
            </a: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tym tworzenie  </a:t>
            </a:r>
            <a:r>
              <a:rPr sz="2200" dirty="0">
                <a:latin typeface="Calibri" panose="020F0502020204030204" pitchFamily="34" charset="0"/>
                <a:cs typeface="Arial"/>
              </a:rPr>
              <a:t>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rozwój inkubatorów przetwórstwa </a:t>
            </a:r>
            <a:r>
              <a:rPr sz="2200" dirty="0">
                <a:latin typeface="Calibri" panose="020F0502020204030204" pitchFamily="34" charset="0"/>
                <a:cs typeface="Arial"/>
              </a:rPr>
              <a:t>lokalnego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tj. infrastruktury </a:t>
            </a:r>
            <a:r>
              <a:rPr sz="2200" dirty="0">
                <a:latin typeface="Calibri" panose="020F0502020204030204" pitchFamily="34" charset="0"/>
                <a:cs typeface="Arial"/>
              </a:rPr>
              <a:t>i  zaplecza służącego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przetwarzaniu produktów rolnych </a:t>
            </a:r>
            <a:r>
              <a:rPr sz="2200" dirty="0">
                <a:latin typeface="Calibri" panose="020F0502020204030204" pitchFamily="34" charset="0"/>
                <a:cs typeface="Arial"/>
              </a:rPr>
              <a:t>–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umożliwienie  </a:t>
            </a:r>
            <a:r>
              <a:rPr sz="2200" dirty="0">
                <a:latin typeface="Calibri" panose="020F0502020204030204" pitchFamily="34" charset="0"/>
                <a:cs typeface="Arial"/>
              </a:rPr>
              <a:t>lokalnym	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producentom, </a:t>
            </a:r>
            <a:r>
              <a:rPr sz="2200" dirty="0">
                <a:latin typeface="Calibri" panose="020F0502020204030204" pitchFamily="34" charset="0"/>
                <a:cs typeface="Arial"/>
              </a:rPr>
              <a:t>sprzedaży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własnych</a:t>
            </a:r>
            <a:r>
              <a:rPr sz="220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produktów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12700" marR="217804">
              <a:lnSpc>
                <a:spcPct val="92700"/>
              </a:lnSpc>
              <a:spcBef>
                <a:spcPts val="1050"/>
              </a:spcBef>
            </a:pPr>
            <a:r>
              <a:rPr sz="2200" dirty="0">
                <a:latin typeface="Calibri" panose="020F0502020204030204" pitchFamily="34" charset="0"/>
                <a:cs typeface="Wingdings"/>
              </a:rPr>
              <a:t>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podnoszenie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kompetencji osób 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z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obszaru LSR </a:t>
            </a: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powiązaniu </a:t>
            </a:r>
            <a:r>
              <a:rPr sz="2200" dirty="0">
                <a:latin typeface="Calibri" panose="020F0502020204030204" pitchFamily="34" charset="0"/>
                <a:cs typeface="Arial"/>
              </a:rPr>
              <a:t>z  rozwojem przedsiębiorczości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lub dywersyfikacją </a:t>
            </a:r>
            <a:r>
              <a:rPr sz="2200" dirty="0">
                <a:latin typeface="Calibri" panose="020F0502020204030204" pitchFamily="34" charset="0"/>
                <a:cs typeface="Arial"/>
              </a:rPr>
              <a:t>źródeł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dochodów,  </a:t>
            </a:r>
            <a:r>
              <a:rPr sz="2200" dirty="0">
                <a:latin typeface="Calibri" panose="020F0502020204030204" pitchFamily="34" charset="0"/>
                <a:cs typeface="Arial"/>
              </a:rPr>
              <a:t>lub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podejmowaniem zatrudnienia, </a:t>
            </a:r>
            <a:r>
              <a:rPr sz="2200" dirty="0">
                <a:latin typeface="Calibri" panose="020F0502020204030204" pitchFamily="34" charset="0"/>
                <a:cs typeface="Arial"/>
              </a:rPr>
              <a:t>w szczególności rolników i osób 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długotrwale pozostających </a:t>
            </a:r>
            <a:r>
              <a:rPr sz="2200" dirty="0">
                <a:latin typeface="Calibri" panose="020F0502020204030204" pitchFamily="34" charset="0"/>
                <a:cs typeface="Arial"/>
              </a:rPr>
              <a:t>bez</a:t>
            </a:r>
            <a:r>
              <a:rPr sz="2200" spc="3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pracy;</a:t>
            </a:r>
            <a:endParaRPr sz="2200" dirty="0"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879815"/>
            <a:ext cx="56711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3010" marR="5080" indent="-1210310">
              <a:lnSpc>
                <a:spcPts val="3590"/>
              </a:lnSpc>
            </a:pPr>
            <a:r>
              <a:rPr sz="3200" u="sng" spc="-5" dirty="0"/>
              <a:t>Założenia programu LEADER  </a:t>
            </a:r>
            <a:r>
              <a:rPr sz="3200" u="sng" dirty="0"/>
              <a:t>na </a:t>
            </a:r>
            <a:r>
              <a:rPr sz="3200" u="sng" spc="-5" dirty="0"/>
              <a:t>lata</a:t>
            </a:r>
            <a:r>
              <a:rPr sz="3200" u="sng" spc="-65" dirty="0"/>
              <a:t> </a:t>
            </a:r>
            <a:r>
              <a:rPr sz="3200" u="sng" spc="-10" dirty="0"/>
              <a:t>2014-2020</a:t>
            </a:r>
            <a:endParaRPr sz="3200" u="sng" dirty="0"/>
          </a:p>
        </p:txBody>
      </p:sp>
      <p:sp>
        <p:nvSpPr>
          <p:cNvPr id="4" name="object 4"/>
          <p:cNvSpPr txBox="1"/>
          <p:nvPr/>
        </p:nvSpPr>
        <p:spPr>
          <a:xfrm>
            <a:off x="739140" y="2273300"/>
            <a:ext cx="9117965" cy="453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8445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Wspierane będą operacje mające </a:t>
            </a:r>
            <a:r>
              <a:rPr sz="2400" b="1" dirty="0">
                <a:latin typeface="Arial"/>
                <a:cs typeface="Arial"/>
              </a:rPr>
              <a:t>na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celu: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469900">
              <a:lnSpc>
                <a:spcPts val="2450"/>
              </a:lnSpc>
              <a:buFont typeface="Wingdings"/>
              <a:buChar char=""/>
              <a:tabLst>
                <a:tab pos="514350" algn="l"/>
              </a:tabLst>
            </a:pPr>
            <a:r>
              <a:rPr sz="2200" b="1" spc="-5" dirty="0">
                <a:latin typeface="Arial"/>
                <a:cs typeface="Arial"/>
              </a:rPr>
              <a:t>podnoszenie </a:t>
            </a:r>
            <a:r>
              <a:rPr sz="2200" b="1" dirty="0">
                <a:latin typeface="Arial"/>
                <a:cs typeface="Arial"/>
              </a:rPr>
              <a:t>wiedzy </a:t>
            </a:r>
            <a:r>
              <a:rPr sz="2200" b="1" spc="-5" dirty="0">
                <a:latin typeface="Arial"/>
                <a:cs typeface="Arial"/>
              </a:rPr>
              <a:t>społeczności lokalnej </a:t>
            </a:r>
            <a:r>
              <a:rPr sz="2200" dirty="0">
                <a:latin typeface="Arial"/>
                <a:cs typeface="Arial"/>
              </a:rPr>
              <a:t>w zakresie </a:t>
            </a:r>
            <a:r>
              <a:rPr sz="2200" spc="-5" dirty="0">
                <a:latin typeface="Arial"/>
                <a:cs typeface="Arial"/>
              </a:rPr>
              <a:t>ochrony  </a:t>
            </a:r>
            <a:r>
              <a:rPr sz="2200" dirty="0">
                <a:latin typeface="Arial"/>
                <a:cs typeface="Arial"/>
              </a:rPr>
              <a:t>środowiska, </a:t>
            </a:r>
            <a:r>
              <a:rPr sz="2200" spc="-5" dirty="0">
                <a:latin typeface="Arial"/>
                <a:cs typeface="Arial"/>
              </a:rPr>
              <a:t>zmian klimatycznych, </a:t>
            </a:r>
            <a:r>
              <a:rPr sz="2200" dirty="0">
                <a:latin typeface="Arial"/>
                <a:cs typeface="Arial"/>
              </a:rPr>
              <a:t>ekologii, a także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innowacji</a:t>
            </a:r>
          </a:p>
          <a:p>
            <a:pPr marL="12700" marR="433070">
              <a:lnSpc>
                <a:spcPts val="2500"/>
              </a:lnSpc>
              <a:spcBef>
                <a:spcPts val="1060"/>
              </a:spcBef>
              <a:buFont typeface="Wingdings"/>
              <a:buChar char=""/>
              <a:tabLst>
                <a:tab pos="311150" algn="l"/>
              </a:tabLst>
            </a:pPr>
            <a:r>
              <a:rPr sz="2200" b="1" dirty="0">
                <a:latin typeface="Arial"/>
                <a:cs typeface="Arial"/>
              </a:rPr>
              <a:t>rozwój </a:t>
            </a:r>
            <a:r>
              <a:rPr sz="2200" b="1" spc="-5" dirty="0">
                <a:latin typeface="Arial"/>
                <a:cs typeface="Arial"/>
              </a:rPr>
              <a:t>produktów lokalnych oraz </a:t>
            </a:r>
            <a:r>
              <a:rPr sz="2200" b="1" dirty="0">
                <a:latin typeface="Arial"/>
                <a:cs typeface="Arial"/>
              </a:rPr>
              <a:t>rozwój </a:t>
            </a:r>
            <a:r>
              <a:rPr sz="2200" b="1" spc="-10" dirty="0">
                <a:latin typeface="Arial"/>
                <a:cs typeface="Arial"/>
              </a:rPr>
              <a:t>rynków </a:t>
            </a:r>
            <a:r>
              <a:rPr sz="2200" b="1" spc="-5" dirty="0">
                <a:latin typeface="Arial"/>
                <a:cs typeface="Arial"/>
              </a:rPr>
              <a:t>zbytu </a:t>
            </a:r>
            <a:r>
              <a:rPr sz="2200" b="1" dirty="0">
                <a:latin typeface="Arial"/>
                <a:cs typeface="Arial"/>
              </a:rPr>
              <a:t>dla </a:t>
            </a:r>
            <a:r>
              <a:rPr sz="2200" b="1" spc="-10" dirty="0">
                <a:latin typeface="Arial"/>
                <a:cs typeface="Arial"/>
              </a:rPr>
              <a:t>tych  </a:t>
            </a:r>
            <a:r>
              <a:rPr sz="2200" b="1" spc="-5" dirty="0">
                <a:latin typeface="Arial"/>
                <a:cs typeface="Arial"/>
              </a:rPr>
              <a:t>produktów</a:t>
            </a:r>
            <a:endParaRPr sz="2200" dirty="0">
              <a:latin typeface="Arial"/>
              <a:cs typeface="Arial"/>
            </a:endParaRPr>
          </a:p>
          <a:p>
            <a:pPr marL="12700" marR="372110">
              <a:lnSpc>
                <a:spcPts val="2450"/>
              </a:lnSpc>
              <a:spcBef>
                <a:spcPts val="1080"/>
              </a:spcBef>
              <a:buFont typeface="Wingdings"/>
              <a:buChar char=""/>
              <a:tabLst>
                <a:tab pos="514350" algn="l"/>
              </a:tabLst>
            </a:pPr>
            <a:r>
              <a:rPr sz="2200" b="1" dirty="0">
                <a:latin typeface="Arial"/>
                <a:cs typeface="Arial"/>
              </a:rPr>
              <a:t>zachowanie dziedzictwa </a:t>
            </a:r>
            <a:r>
              <a:rPr sz="2200" b="1" spc="-5" dirty="0">
                <a:latin typeface="Arial"/>
                <a:cs typeface="Arial"/>
              </a:rPr>
              <a:t>lokalnego </a:t>
            </a:r>
            <a:r>
              <a:rPr sz="2200" spc="-5" dirty="0">
                <a:latin typeface="Arial"/>
                <a:cs typeface="Arial"/>
              </a:rPr>
              <a:t>(historycznego, kulturowego,  przyrodniczego,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kulinarnego)</a:t>
            </a:r>
          </a:p>
          <a:p>
            <a:pPr marL="514350" indent="-501650">
              <a:lnSpc>
                <a:spcPts val="2625"/>
              </a:lnSpc>
              <a:spcBef>
                <a:spcPts val="850"/>
              </a:spcBef>
              <a:buFont typeface="Wingdings"/>
              <a:buChar char=""/>
              <a:tabLst>
                <a:tab pos="514350" algn="l"/>
              </a:tabLst>
            </a:pPr>
            <a:r>
              <a:rPr sz="2200" b="1" dirty="0">
                <a:latin typeface="Arial"/>
                <a:cs typeface="Arial"/>
              </a:rPr>
              <a:t>rozwój </a:t>
            </a:r>
            <a:r>
              <a:rPr sz="2200" b="1" spc="-5" dirty="0">
                <a:latin typeface="Arial"/>
                <a:cs typeface="Arial"/>
              </a:rPr>
              <a:t>ogólnodostępnej </a:t>
            </a:r>
            <a:r>
              <a:rPr sz="2200" b="1" dirty="0">
                <a:latin typeface="Arial"/>
                <a:cs typeface="Arial"/>
              </a:rPr>
              <a:t>i </a:t>
            </a:r>
            <a:r>
              <a:rPr sz="2200" b="1" spc="-5" dirty="0">
                <a:latin typeface="Arial"/>
                <a:cs typeface="Arial"/>
              </a:rPr>
              <a:t>niekomercyjnej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infrastruktury,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w szczególności </a:t>
            </a:r>
            <a:r>
              <a:rPr sz="2200" spc="-5" dirty="0">
                <a:latin typeface="Arial"/>
                <a:cs typeface="Arial"/>
              </a:rPr>
              <a:t>infrastruktury turystycznej, rekreacyjnej </a:t>
            </a:r>
            <a:r>
              <a:rPr sz="2200" dirty="0">
                <a:latin typeface="Arial"/>
                <a:cs typeface="Arial"/>
              </a:rPr>
              <a:t>lub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kulturalnej,</a:t>
            </a:r>
          </a:p>
          <a:p>
            <a:pPr marL="12700" marR="5080">
              <a:lnSpc>
                <a:spcPts val="2440"/>
              </a:lnSpc>
              <a:spcBef>
                <a:spcPts val="1155"/>
              </a:spcBef>
              <a:buFont typeface="Wingdings"/>
              <a:buChar char=""/>
              <a:tabLst>
                <a:tab pos="514350" algn="l"/>
              </a:tabLst>
            </a:pPr>
            <a:r>
              <a:rPr sz="2200" b="1" dirty="0">
                <a:latin typeface="Arial"/>
                <a:cs typeface="Arial"/>
              </a:rPr>
              <a:t>rozwój </a:t>
            </a:r>
            <a:r>
              <a:rPr sz="2200" b="1" spc="-5" dirty="0">
                <a:latin typeface="Arial"/>
                <a:cs typeface="Arial"/>
              </a:rPr>
              <a:t>infrastruktury </a:t>
            </a:r>
            <a:r>
              <a:rPr sz="2200" b="1" dirty="0">
                <a:latin typeface="Arial"/>
                <a:cs typeface="Arial"/>
              </a:rPr>
              <a:t>drogowej </a:t>
            </a:r>
            <a:r>
              <a:rPr sz="2200" spc="-5" dirty="0">
                <a:latin typeface="Arial"/>
                <a:cs typeface="Arial"/>
              </a:rPr>
              <a:t>(zapewnienie </a:t>
            </a:r>
            <a:r>
              <a:rPr sz="2200" dirty="0">
                <a:latin typeface="Arial"/>
                <a:cs typeface="Arial"/>
              </a:rPr>
              <a:t>spójności </a:t>
            </a:r>
            <a:r>
              <a:rPr sz="2200" spc="-5" dirty="0">
                <a:latin typeface="Arial"/>
                <a:cs typeface="Arial"/>
              </a:rPr>
              <a:t>terytorialnej  </a:t>
            </a:r>
            <a:r>
              <a:rPr sz="2200" dirty="0">
                <a:latin typeface="Arial"/>
                <a:cs typeface="Arial"/>
              </a:rPr>
              <a:t>w zakresie </a:t>
            </a:r>
            <a:r>
              <a:rPr sz="2200" spc="-5" dirty="0">
                <a:latin typeface="Arial"/>
                <a:cs typeface="Arial"/>
              </a:rPr>
              <a:t>włączenia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społecznego)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892555"/>
            <a:ext cx="5671185" cy="91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3010" marR="5080" indent="-1210310">
              <a:lnSpc>
                <a:spcPts val="3590"/>
              </a:lnSpc>
            </a:pPr>
            <a:r>
              <a:rPr sz="3200" spc="-5" dirty="0"/>
              <a:t>Założenia programu LEADER  </a:t>
            </a:r>
            <a:r>
              <a:rPr sz="3200" dirty="0"/>
              <a:t>na </a:t>
            </a:r>
            <a:r>
              <a:rPr sz="3200" spc="-5" dirty="0"/>
              <a:t>lata</a:t>
            </a:r>
            <a:r>
              <a:rPr sz="3200" spc="-65" dirty="0"/>
              <a:t> </a:t>
            </a:r>
            <a:r>
              <a:rPr sz="3200" spc="-10" dirty="0"/>
              <a:t>2014-2020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760730" y="2635250"/>
            <a:ext cx="8590915" cy="379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Wdrażanie </a:t>
            </a:r>
            <a:r>
              <a:rPr sz="2400" b="1" spc="-10" dirty="0">
                <a:latin typeface="Arial"/>
                <a:cs typeface="Arial"/>
              </a:rPr>
              <a:t>lokalnych </a:t>
            </a:r>
            <a:r>
              <a:rPr sz="2400" b="1" spc="-5" dirty="0">
                <a:latin typeface="Arial"/>
                <a:cs typeface="Arial"/>
              </a:rPr>
              <a:t>strategii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rozwoju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450">
              <a:latin typeface="Times New Roman"/>
              <a:cs typeface="Times New Roman"/>
            </a:endParaRPr>
          </a:p>
          <a:p>
            <a:pPr marL="12065" marR="5080" indent="85090" algn="ctr">
              <a:lnSpc>
                <a:spcPct val="139400"/>
              </a:lnSpc>
            </a:pPr>
            <a:r>
              <a:rPr sz="2400" spc="-5" dirty="0">
                <a:latin typeface="Arial"/>
                <a:cs typeface="Arial"/>
              </a:rPr>
              <a:t>Operacje realizowane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>
                <a:latin typeface="Arial"/>
                <a:cs typeface="Arial"/>
              </a:rPr>
              <a:t>ramach LSR </a:t>
            </a:r>
            <a:r>
              <a:rPr sz="2400" spc="-10" dirty="0">
                <a:latin typeface="Arial"/>
                <a:cs typeface="Arial"/>
              </a:rPr>
              <a:t>powinny </a:t>
            </a:r>
            <a:r>
              <a:rPr sz="2400" spc="-5" dirty="0">
                <a:latin typeface="Arial"/>
                <a:cs typeface="Arial"/>
              </a:rPr>
              <a:t>wykorzystywać  </a:t>
            </a:r>
            <a:r>
              <a:rPr sz="2400" spc="-10" dirty="0">
                <a:latin typeface="Arial"/>
                <a:cs typeface="Arial"/>
              </a:rPr>
              <a:t>lokalne </a:t>
            </a:r>
            <a:r>
              <a:rPr sz="2400" spc="-5" dirty="0">
                <a:latin typeface="Arial"/>
                <a:cs typeface="Arial"/>
              </a:rPr>
              <a:t>zasoby np.: </a:t>
            </a:r>
            <a:r>
              <a:rPr sz="2400" spc="-10" dirty="0">
                <a:latin typeface="Arial"/>
                <a:cs typeface="Arial"/>
              </a:rPr>
              <a:t>lokalne </a:t>
            </a:r>
            <a:r>
              <a:rPr sz="2400" spc="-5" dirty="0">
                <a:latin typeface="Arial"/>
                <a:cs typeface="Arial"/>
              </a:rPr>
              <a:t>dziedzictwo, potencjał  mieszkańców, miejscową infrastrukturę, surowce, lokalizację  (położenie geograficzne) oraz </a:t>
            </a:r>
            <a:r>
              <a:rPr sz="2400" spc="-10" dirty="0">
                <a:latin typeface="Arial"/>
                <a:cs typeface="Arial"/>
              </a:rPr>
              <a:t>powinny </a:t>
            </a:r>
            <a:r>
              <a:rPr sz="2400" spc="-5" dirty="0">
                <a:latin typeface="Arial"/>
                <a:cs typeface="Arial"/>
              </a:rPr>
              <a:t>być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>
                <a:latin typeface="Arial"/>
                <a:cs typeface="Arial"/>
              </a:rPr>
              <a:t>stosunku do  siebie komplementarne </a:t>
            </a:r>
            <a:r>
              <a:rPr sz="2400" dirty="0">
                <a:latin typeface="Arial"/>
                <a:cs typeface="Arial"/>
              </a:rPr>
              <a:t>i w </a:t>
            </a:r>
            <a:r>
              <a:rPr sz="2400" spc="-5" dirty="0">
                <a:latin typeface="Arial"/>
                <a:cs typeface="Arial"/>
              </a:rPr>
              <a:t>sposób bezpośredni przyczyniać się  </a:t>
            </a:r>
            <a:r>
              <a:rPr sz="2400" dirty="0">
                <a:latin typeface="Arial"/>
                <a:cs typeface="Arial"/>
              </a:rPr>
              <a:t>do </a:t>
            </a:r>
            <a:r>
              <a:rPr sz="2400" spc="-5" dirty="0">
                <a:latin typeface="Arial"/>
                <a:cs typeface="Arial"/>
              </a:rPr>
              <a:t>realizacji celów określonych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LSR.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190" y="1270741"/>
            <a:ext cx="90754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 panose="020F0502020204030204" pitchFamily="34" charset="0"/>
              </a:rPr>
              <a:t>Wdrażanie lokalnych strategii</a:t>
            </a:r>
            <a:r>
              <a:rPr sz="3200" spc="-25" dirty="0">
                <a:latin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</a:rPr>
              <a:t>rozwoju</a:t>
            </a:r>
            <a:endParaRPr sz="320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2523490"/>
            <a:ext cx="8225790" cy="4275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algn="ctr">
              <a:lnSpc>
                <a:spcPct val="100000"/>
              </a:lnSpc>
            </a:pPr>
            <a:r>
              <a:rPr sz="2800" b="1" u="heavy" spc="-5" dirty="0">
                <a:latin typeface="Calibri" panose="020F0502020204030204" pitchFamily="34" charset="0"/>
                <a:cs typeface="Arial"/>
              </a:rPr>
              <a:t>Rodzaj</a:t>
            </a:r>
            <a:r>
              <a:rPr sz="2800" b="1" u="heavy" spc="-75" dirty="0">
                <a:latin typeface="Calibri" panose="020F0502020204030204" pitchFamily="34" charset="0"/>
                <a:cs typeface="Arial"/>
              </a:rPr>
              <a:t> </a:t>
            </a:r>
            <a:r>
              <a:rPr sz="2800" b="1" u="heavy" spc="-5" dirty="0">
                <a:latin typeface="Calibri" panose="020F0502020204030204" pitchFamily="34" charset="0"/>
                <a:cs typeface="Arial"/>
              </a:rPr>
              <a:t>wsparcia</a:t>
            </a:r>
            <a:endParaRPr sz="2800">
              <a:latin typeface="Calibri" panose="020F050202020403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70"/>
              </a:spcBef>
              <a:buFont typeface="Arial"/>
              <a:buChar char="-"/>
              <a:tabLst>
                <a:tab pos="200660" algn="l"/>
              </a:tabLst>
            </a:pPr>
            <a:r>
              <a:rPr sz="2400" b="1" spc="-5" dirty="0">
                <a:latin typeface="Calibri" panose="020F0502020204030204" pitchFamily="34" charset="0"/>
                <a:cs typeface="Arial"/>
              </a:rPr>
              <a:t>refundacja kosztów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(zwrot poniesionych</a:t>
            </a:r>
            <a:r>
              <a:rPr sz="2400" spc="35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kosztów)</a:t>
            </a:r>
            <a:endParaRPr sz="24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Arial"/>
              <a:buChar char="-"/>
            </a:pPr>
            <a:endParaRPr sz="2400">
              <a:latin typeface="Calibri" panose="020F0502020204030204" pitchFamily="34" charset="0"/>
              <a:cs typeface="Times New Roman"/>
            </a:endParaRPr>
          </a:p>
          <a:p>
            <a:pPr marL="12700" marR="334645">
              <a:lnSpc>
                <a:spcPts val="2680"/>
              </a:lnSpc>
              <a:buFont typeface="Arial"/>
              <a:buChar char="-"/>
              <a:tabLst>
                <a:tab pos="200660" algn="l"/>
                <a:tab pos="2605405" algn="l"/>
              </a:tabLst>
            </a:pPr>
            <a:r>
              <a:rPr sz="2400" b="1" spc="-5" dirty="0">
                <a:latin typeface="Calibri" panose="020F0502020204030204" pitchFamily="34" charset="0"/>
                <a:cs typeface="Arial"/>
              </a:rPr>
              <a:t>płatność zryczałtowana (premia) </a:t>
            </a:r>
            <a:r>
              <a:rPr sz="2400" dirty="0">
                <a:latin typeface="Calibri" panose="020F0502020204030204" pitchFamily="34" charset="0"/>
                <a:cs typeface="Arial"/>
              </a:rPr>
              <a:t>–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dla osób  rozpoczynających	</a:t>
            </a:r>
            <a:r>
              <a:rPr sz="2400" spc="-10" dirty="0">
                <a:latin typeface="Calibri" panose="020F0502020204030204" pitchFamily="34" charset="0"/>
                <a:cs typeface="Arial"/>
              </a:rPr>
              <a:t>prowadzenie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działalności</a:t>
            </a:r>
            <a:r>
              <a:rPr sz="2400" spc="-30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gospodarczej</a:t>
            </a:r>
            <a:endParaRPr sz="24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 pitchFamily="34" charset="0"/>
              <a:cs typeface="Times New Roman"/>
            </a:endParaRPr>
          </a:p>
          <a:p>
            <a:pPr marL="413384" algn="ctr">
              <a:lnSpc>
                <a:spcPct val="100000"/>
              </a:lnSpc>
              <a:spcBef>
                <a:spcPts val="1915"/>
              </a:spcBef>
            </a:pPr>
            <a:r>
              <a:rPr sz="2800" b="1" u="heavy" spc="-10" dirty="0">
                <a:latin typeface="Calibri" panose="020F0502020204030204" pitchFamily="34" charset="0"/>
                <a:cs typeface="Arial"/>
              </a:rPr>
              <a:t>Intensywność</a:t>
            </a:r>
            <a:r>
              <a:rPr sz="2800" b="1" u="heavy" spc="-25" dirty="0">
                <a:latin typeface="Calibri" panose="020F0502020204030204" pitchFamily="34" charset="0"/>
                <a:cs typeface="Arial"/>
              </a:rPr>
              <a:t> </a:t>
            </a:r>
            <a:r>
              <a:rPr sz="2800" b="1" u="heavy" spc="-10" dirty="0">
                <a:latin typeface="Calibri" panose="020F0502020204030204" pitchFamily="34" charset="0"/>
                <a:cs typeface="Arial"/>
              </a:rPr>
              <a:t>pomocy</a:t>
            </a:r>
            <a:endParaRPr sz="28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400">
              <a:latin typeface="Calibri" panose="020F0502020204030204" pitchFamily="34" charset="0"/>
              <a:cs typeface="Times New Roman"/>
            </a:endParaRPr>
          </a:p>
          <a:p>
            <a:pPr marL="421640" marR="5080" indent="218440">
              <a:lnSpc>
                <a:spcPts val="2680"/>
              </a:lnSpc>
            </a:pPr>
            <a:r>
              <a:rPr sz="2400" b="1" dirty="0">
                <a:latin typeface="Calibri" panose="020F0502020204030204" pitchFamily="34" charset="0"/>
                <a:cs typeface="Arial"/>
              </a:rPr>
              <a:t>Od </a:t>
            </a:r>
            <a:r>
              <a:rPr sz="2400" b="1" spc="-5" dirty="0">
                <a:latin typeface="Calibri" panose="020F0502020204030204" pitchFamily="34" charset="0"/>
                <a:cs typeface="Arial"/>
              </a:rPr>
              <a:t>50 </a:t>
            </a:r>
            <a:r>
              <a:rPr sz="2400" b="1" dirty="0">
                <a:latin typeface="Calibri" panose="020F0502020204030204" pitchFamily="34" charset="0"/>
                <a:cs typeface="Arial"/>
              </a:rPr>
              <a:t>% do </a:t>
            </a:r>
            <a:r>
              <a:rPr sz="2400" b="1" spc="-5" dirty="0">
                <a:latin typeface="Calibri" panose="020F0502020204030204" pitchFamily="34" charset="0"/>
                <a:cs typeface="Arial"/>
              </a:rPr>
              <a:t>100%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kosztów kwalifikowalnych operacji,  </a:t>
            </a:r>
            <a:r>
              <a:rPr sz="2400" dirty="0">
                <a:latin typeface="Calibri" panose="020F0502020204030204" pitchFamily="34" charset="0"/>
                <a:cs typeface="Arial"/>
              </a:rPr>
              <a:t>w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zależności od charakteru operacji </a:t>
            </a:r>
            <a:r>
              <a:rPr sz="2400" dirty="0">
                <a:latin typeface="Calibri" panose="020F0502020204030204" pitchFamily="34" charset="0"/>
                <a:cs typeface="Arial"/>
              </a:rPr>
              <a:t>i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rodzaju</a:t>
            </a:r>
            <a:r>
              <a:rPr sz="2400" spc="5" dirty="0">
                <a:latin typeface="Calibri" panose="020F0502020204030204" pitchFamily="34" charset="0"/>
                <a:cs typeface="Arial"/>
              </a:rPr>
              <a:t> </a:t>
            </a:r>
            <a:r>
              <a:rPr sz="2400" spc="-5" dirty="0">
                <a:latin typeface="Calibri" panose="020F0502020204030204" pitchFamily="34" charset="0"/>
                <a:cs typeface="Arial"/>
              </a:rPr>
              <a:t>beneficjenta</a:t>
            </a:r>
            <a:endParaRPr sz="2400"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6006" y="654050"/>
            <a:ext cx="90754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 panose="020F0502020204030204" pitchFamily="34" charset="0"/>
              </a:rPr>
              <a:t>Wdrażanie lokalnych strategii</a:t>
            </a:r>
            <a:r>
              <a:rPr sz="3200" spc="-25" dirty="0">
                <a:latin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</a:rPr>
              <a:t>rozwoju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709" y="1568450"/>
            <a:ext cx="8955405" cy="4853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 algn="ctr">
              <a:lnSpc>
                <a:spcPct val="100000"/>
              </a:lnSpc>
            </a:pPr>
            <a:r>
              <a:rPr sz="2400" b="1" spc="-5" dirty="0">
                <a:latin typeface="Calibri" panose="020F0502020204030204" pitchFamily="34" charset="0"/>
                <a:cs typeface="Arial"/>
              </a:rPr>
              <a:t>Beneficjenci, czyli kto może otrzymać</a:t>
            </a:r>
            <a:r>
              <a:rPr sz="2400" b="1" spc="10" dirty="0">
                <a:latin typeface="Calibri" panose="020F0502020204030204" pitchFamily="34" charset="0"/>
                <a:cs typeface="Arial"/>
              </a:rPr>
              <a:t> </a:t>
            </a:r>
            <a:r>
              <a:rPr sz="2400" b="1" spc="-5" dirty="0">
                <a:latin typeface="Calibri" panose="020F0502020204030204" pitchFamily="34" charset="0"/>
                <a:cs typeface="Arial"/>
              </a:rPr>
              <a:t>pomoc:</a:t>
            </a:r>
            <a:endParaRPr sz="2400" dirty="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buFont typeface="Wingdings"/>
              <a:buChar char=""/>
              <a:tabLst>
                <a:tab pos="51435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Osoby</a:t>
            </a:r>
            <a:r>
              <a:rPr sz="2200" b="1" spc="-100" dirty="0">
                <a:latin typeface="Calibri" panose="020F0502020204030204" pitchFamily="34" charset="0"/>
                <a:cs typeface="Arial"/>
              </a:rPr>
              <a:t>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fizyczne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12700" marR="74930">
              <a:lnSpc>
                <a:spcPts val="2450"/>
              </a:lnSpc>
              <a:spcBef>
                <a:spcPts val="1150"/>
              </a:spcBef>
              <a:buFont typeface="Wingdings"/>
              <a:buChar char=""/>
              <a:tabLst>
                <a:tab pos="51435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Osoby 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prawne, </a:t>
            </a: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10" dirty="0">
                <a:latin typeface="Calibri" panose="020F0502020204030204" pitchFamily="34" charset="0"/>
                <a:cs typeface="Arial"/>
              </a:rPr>
              <a:t>tym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m.in.organizacje pozarządowe, </a:t>
            </a:r>
            <a:r>
              <a:rPr sz="2200" dirty="0">
                <a:latin typeface="Calibri" panose="020F0502020204030204" pitchFamily="34" charset="0"/>
                <a:cs typeface="Arial"/>
              </a:rPr>
              <a:t>spółdzielnie,  kółka rolnicze, kościoły i związki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wyznaniowe, </a:t>
            </a:r>
            <a:r>
              <a:rPr sz="2200" dirty="0">
                <a:latin typeface="Calibri" panose="020F0502020204030204" pitchFamily="34" charset="0"/>
                <a:cs typeface="Arial"/>
              </a:rPr>
              <a:t>jednostki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samorządu  terytorialnego </a:t>
            </a:r>
            <a:r>
              <a:rPr sz="2200" dirty="0">
                <a:latin typeface="Calibri" panose="020F0502020204030204" pitchFamily="34" charset="0"/>
                <a:cs typeface="Arial"/>
              </a:rPr>
              <a:t>ich związki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bądź </a:t>
            </a:r>
            <a:r>
              <a:rPr sz="2200" dirty="0">
                <a:latin typeface="Calibri" panose="020F0502020204030204" pitchFamily="34" charset="0"/>
                <a:cs typeface="Arial"/>
              </a:rPr>
              <a:t>ich jednostki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organizacyjne (gminy,  </a:t>
            </a:r>
            <a:r>
              <a:rPr sz="2200" dirty="0">
                <a:latin typeface="Calibri" panose="020F0502020204030204" pitchFamily="34" charset="0"/>
                <a:cs typeface="Arial"/>
              </a:rPr>
              <a:t>ośrodki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kultury, </a:t>
            </a:r>
            <a:r>
              <a:rPr sz="2200" dirty="0">
                <a:latin typeface="Calibri" panose="020F0502020204030204" pitchFamily="34" charset="0"/>
                <a:cs typeface="Arial"/>
              </a:rPr>
              <a:t>biblioteki,</a:t>
            </a:r>
            <a:r>
              <a:rPr sz="2200" spc="-35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muzea)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12700" marR="198120">
              <a:lnSpc>
                <a:spcPct val="92400"/>
              </a:lnSpc>
              <a:spcBef>
                <a:spcPts val="1060"/>
              </a:spcBef>
              <a:buFont typeface="Wingdings"/>
              <a:buChar char=""/>
              <a:tabLst>
                <a:tab pos="51435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Jednostki organizacyjne nieposiadające 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osobowości prawnej, 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którym ustawy przyznają </a:t>
            </a:r>
            <a:r>
              <a:rPr sz="2200" dirty="0">
                <a:latin typeface="Calibri" panose="020F0502020204030204" pitchFamily="34" charset="0"/>
                <a:cs typeface="Arial"/>
              </a:rPr>
              <a:t>zdolność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prawną </a:t>
            </a:r>
            <a:r>
              <a:rPr sz="2200" dirty="0">
                <a:latin typeface="Calibri" panose="020F0502020204030204" pitchFamily="34" charset="0"/>
                <a:cs typeface="Arial"/>
              </a:rPr>
              <a:t>- spółki,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wspólnoty  </a:t>
            </a:r>
            <a:r>
              <a:rPr sz="2200" dirty="0">
                <a:latin typeface="Calibri" panose="020F0502020204030204" pitchFamily="34" charset="0"/>
                <a:cs typeface="Arial"/>
              </a:rPr>
              <a:t>mieszkaniowe,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stowarzyszenia zwykłe, </a:t>
            </a:r>
            <a:r>
              <a:rPr sz="2200" dirty="0">
                <a:latin typeface="Calibri" panose="020F0502020204030204" pitchFamily="34" charset="0"/>
                <a:cs typeface="Arial"/>
              </a:rPr>
              <a:t>spółki w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organizacji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450" dirty="0">
              <a:latin typeface="Calibri" panose="020F0502020204030204" pitchFamily="34" charset="0"/>
              <a:cs typeface="Times New Roman"/>
            </a:endParaRPr>
          </a:p>
          <a:p>
            <a:pPr marL="243840" marR="5080" algn="ctr">
              <a:lnSpc>
                <a:spcPts val="2450"/>
              </a:lnSpc>
            </a:pP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przypadku </a:t>
            </a:r>
            <a:r>
              <a:rPr sz="2200" dirty="0">
                <a:latin typeface="Calibri" panose="020F0502020204030204" pitchFamily="34" charset="0"/>
                <a:cs typeface="Arial"/>
              </a:rPr>
              <a:t>projektów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grantowych, beneficjentami mogą być również  sformalizowane grupy </a:t>
            </a:r>
            <a:r>
              <a:rPr sz="2200" dirty="0">
                <a:latin typeface="Calibri" panose="020F0502020204030204" pitchFamily="34" charset="0"/>
                <a:cs typeface="Arial"/>
              </a:rPr>
              <a:t>nieposiadające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osobowości</a:t>
            </a:r>
            <a:r>
              <a:rPr sz="2200" spc="5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prawnej</a:t>
            </a:r>
            <a:endParaRPr sz="2200" dirty="0">
              <a:latin typeface="Calibri" panose="020F0502020204030204" pitchFamily="34" charset="0"/>
              <a:cs typeface="Arial"/>
            </a:endParaRPr>
          </a:p>
          <a:p>
            <a:pPr marL="153035" algn="ctr">
              <a:lnSpc>
                <a:spcPts val="2400"/>
              </a:lnSpc>
            </a:pPr>
            <a:r>
              <a:rPr sz="2200" spc="-5" dirty="0">
                <a:latin typeface="Calibri" panose="020F0502020204030204" pitchFamily="34" charset="0"/>
                <a:cs typeface="Arial"/>
              </a:rPr>
              <a:t>(np. koła gospodyń</a:t>
            </a:r>
            <a:r>
              <a:rPr sz="2200" spc="-25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wiejskich).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577850"/>
            <a:ext cx="90754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 panose="020F0502020204030204" pitchFamily="34" charset="0"/>
              </a:rPr>
              <a:t>Wdrażanie lokalnych strategii</a:t>
            </a:r>
            <a:r>
              <a:rPr sz="3200" spc="-25" dirty="0">
                <a:latin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</a:rPr>
              <a:t>rozwoju</a:t>
            </a:r>
            <a:endParaRPr sz="3200">
              <a:latin typeface="Calibri" panose="020F05020202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811528" y="5066559"/>
            <a:ext cx="8921751" cy="1295400"/>
          </a:xfrm>
        </p:spPr>
        <p:txBody>
          <a:bodyPr>
            <a:normAutofit/>
          </a:bodyPr>
          <a:lstStyle/>
          <a:p>
            <a:pPr marL="2519858" lvl="5" indent="0"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	LGD DIROW planuje przeznaczyć</a:t>
            </a:r>
          </a:p>
          <a:p>
            <a:pPr marL="2519858" lvl="5" indent="0">
              <a:buNone/>
            </a:pPr>
            <a:r>
              <a:rPr lang="pl-PL" sz="2400" b="1" dirty="0" smtClean="0">
                <a:latin typeface="Calibri" panose="020F0502020204030204" pitchFamily="34" charset="0"/>
              </a:rPr>
              <a:t> 	900 000 zł na projekty grantowe</a:t>
            </a:r>
            <a:endParaRPr lang="pl-PL" sz="2400" b="1" dirty="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528" y="1489019"/>
            <a:ext cx="9157970" cy="334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110" marR="236220" algn="ctr">
              <a:lnSpc>
                <a:spcPct val="139000"/>
              </a:lnSpc>
            </a:pPr>
            <a:r>
              <a:rPr b="1" u="heavy" spc="-5" dirty="0">
                <a:latin typeface="Calibri" panose="020F0502020204030204" pitchFamily="34" charset="0"/>
                <a:cs typeface="Arial"/>
              </a:rPr>
              <a:t>Projekty grantowe </a:t>
            </a:r>
            <a:r>
              <a:rPr spc="-5" dirty="0">
                <a:latin typeface="Calibri" panose="020F0502020204030204" pitchFamily="34" charset="0"/>
                <a:cs typeface="Arial"/>
              </a:rPr>
              <a:t>(zwane „parasolowymi“) </a:t>
            </a:r>
            <a:r>
              <a:rPr dirty="0">
                <a:latin typeface="Calibri" panose="020F0502020204030204" pitchFamily="34" charset="0"/>
                <a:cs typeface="Arial"/>
              </a:rPr>
              <a:t>to projekty składające się  z szeregu </a:t>
            </a:r>
            <a:r>
              <a:rPr spc="-5" dirty="0">
                <a:latin typeface="Calibri" panose="020F0502020204030204" pitchFamily="34" charset="0"/>
                <a:cs typeface="Arial"/>
              </a:rPr>
              <a:t>grantów (małych projektów), których realizatorami </a:t>
            </a:r>
            <a:r>
              <a:rPr spc="5" dirty="0">
                <a:latin typeface="Calibri" panose="020F0502020204030204" pitchFamily="34" charset="0"/>
                <a:cs typeface="Arial"/>
              </a:rPr>
              <a:t>są  </a:t>
            </a:r>
            <a:r>
              <a:rPr dirty="0">
                <a:latin typeface="Calibri" panose="020F0502020204030204" pitchFamily="34" charset="0"/>
                <a:cs typeface="Arial"/>
              </a:rPr>
              <a:t>organizacje/osoby działające </a:t>
            </a:r>
            <a:r>
              <a:rPr spc="-5" dirty="0">
                <a:latin typeface="Calibri" panose="020F0502020204030204" pitchFamily="34" charset="0"/>
                <a:cs typeface="Arial"/>
              </a:rPr>
              <a:t>na </a:t>
            </a:r>
            <a:r>
              <a:rPr dirty="0">
                <a:latin typeface="Calibri" panose="020F0502020204030204" pitchFamily="34" charset="0"/>
                <a:cs typeface="Arial"/>
              </a:rPr>
              <a:t>obszarze </a:t>
            </a:r>
            <a:r>
              <a:rPr spc="-5" dirty="0">
                <a:latin typeface="Calibri" panose="020F0502020204030204" pitchFamily="34" charset="0"/>
                <a:cs typeface="Arial"/>
              </a:rPr>
              <a:t>objętym</a:t>
            </a:r>
            <a:r>
              <a:rPr spc="-60" dirty="0">
                <a:latin typeface="Calibri" panose="020F0502020204030204" pitchFamily="34" charset="0"/>
                <a:cs typeface="Arial"/>
              </a:rPr>
              <a:t> </a:t>
            </a:r>
            <a:r>
              <a:rPr spc="-5" dirty="0">
                <a:latin typeface="Calibri" panose="020F0502020204030204" pitchFamily="34" charset="0"/>
                <a:cs typeface="Arial"/>
              </a:rPr>
              <a:t>LSR.</a:t>
            </a:r>
            <a:endParaRPr dirty="0">
              <a:latin typeface="Calibri" panose="020F0502020204030204" pitchFamily="34" charset="0"/>
              <a:cs typeface="Arial"/>
            </a:endParaRPr>
          </a:p>
          <a:p>
            <a:pPr marL="12065" marR="5080" algn="ctr">
              <a:lnSpc>
                <a:spcPct val="139400"/>
              </a:lnSpc>
              <a:spcBef>
                <a:spcPts val="1130"/>
              </a:spcBef>
            </a:pPr>
            <a:r>
              <a:rPr b="1" spc="-5" dirty="0">
                <a:latin typeface="Calibri" panose="020F0502020204030204" pitchFamily="34" charset="0"/>
                <a:cs typeface="Arial"/>
              </a:rPr>
              <a:t>Organizatorem </a:t>
            </a:r>
            <a:r>
              <a:rPr sz="1600" b="1" spc="-5" dirty="0">
                <a:latin typeface="Calibri" panose="020F0502020204030204" pitchFamily="34" charset="0"/>
                <a:cs typeface="Arial"/>
              </a:rPr>
              <a:t>projektu</a:t>
            </a:r>
            <a:r>
              <a:rPr b="1" spc="-5" dirty="0">
                <a:latin typeface="Calibri" panose="020F0502020204030204" pitchFamily="34" charset="0"/>
                <a:cs typeface="Arial"/>
              </a:rPr>
              <a:t> </a:t>
            </a:r>
            <a:r>
              <a:rPr b="1" dirty="0">
                <a:latin typeface="Calibri" panose="020F0502020204030204" pitchFamily="34" charset="0"/>
                <a:cs typeface="Arial"/>
              </a:rPr>
              <a:t>grantowego </a:t>
            </a:r>
            <a:r>
              <a:rPr b="1" spc="-5" dirty="0">
                <a:latin typeface="Calibri" panose="020F0502020204030204" pitchFamily="34" charset="0"/>
                <a:cs typeface="Arial"/>
              </a:rPr>
              <a:t>jest </a:t>
            </a:r>
            <a:r>
              <a:rPr b="1" spc="-10" dirty="0">
                <a:latin typeface="Calibri" panose="020F0502020204030204" pitchFamily="34" charset="0"/>
                <a:cs typeface="Arial"/>
              </a:rPr>
              <a:t>LGD</a:t>
            </a:r>
            <a:r>
              <a:rPr spc="-10" dirty="0">
                <a:latin typeface="Calibri" panose="020F0502020204030204" pitchFamily="34" charset="0"/>
                <a:cs typeface="Arial"/>
              </a:rPr>
              <a:t>, </a:t>
            </a:r>
            <a:r>
              <a:rPr dirty="0">
                <a:latin typeface="Calibri" panose="020F0502020204030204" pitchFamily="34" charset="0"/>
                <a:cs typeface="Arial"/>
              </a:rPr>
              <a:t>która ogłasza </a:t>
            </a:r>
            <a:r>
              <a:rPr spc="-5" dirty="0">
                <a:latin typeface="Calibri" panose="020F0502020204030204" pitchFamily="34" charset="0"/>
                <a:cs typeface="Arial"/>
              </a:rPr>
              <a:t>konkursy,  </a:t>
            </a:r>
            <a:r>
              <a:rPr dirty="0">
                <a:latin typeface="Calibri" panose="020F0502020204030204" pitchFamily="34" charset="0"/>
                <a:cs typeface="Arial"/>
              </a:rPr>
              <a:t>przekazuje środki i rozlicza </a:t>
            </a:r>
            <a:r>
              <a:rPr spc="-5" dirty="0">
                <a:latin typeface="Calibri" panose="020F0502020204030204" pitchFamily="34" charset="0"/>
                <a:cs typeface="Arial"/>
              </a:rPr>
              <a:t>grantobiorców </a:t>
            </a:r>
            <a:r>
              <a:rPr dirty="0">
                <a:latin typeface="Calibri" panose="020F0502020204030204" pitchFamily="34" charset="0"/>
                <a:cs typeface="Arial"/>
              </a:rPr>
              <a:t>realizujących </a:t>
            </a:r>
            <a:r>
              <a:rPr spc="-5" dirty="0">
                <a:latin typeface="Calibri" panose="020F0502020204030204" pitchFamily="34" charset="0"/>
                <a:cs typeface="Arial"/>
              </a:rPr>
              <a:t>„małe</a:t>
            </a:r>
            <a:r>
              <a:rPr spc="30" dirty="0">
                <a:latin typeface="Calibri" panose="020F0502020204030204" pitchFamily="34" charset="0"/>
                <a:cs typeface="Arial"/>
              </a:rPr>
              <a:t> </a:t>
            </a:r>
            <a:r>
              <a:rPr spc="-5" dirty="0">
                <a:latin typeface="Calibri" panose="020F0502020204030204" pitchFamily="34" charset="0"/>
                <a:cs typeface="Arial"/>
              </a:rPr>
              <a:t>projekty“.</a:t>
            </a:r>
            <a:endParaRPr dirty="0">
              <a:latin typeface="Calibri" panose="020F0502020204030204" pitchFamily="34" charset="0"/>
              <a:cs typeface="Arial"/>
            </a:endParaRPr>
          </a:p>
          <a:p>
            <a:pPr marL="365760" marR="358775" indent="1270" algn="ctr">
              <a:lnSpc>
                <a:spcPct val="139200"/>
              </a:lnSpc>
              <a:spcBef>
                <a:spcPts val="1025"/>
              </a:spcBef>
            </a:pPr>
            <a:r>
              <a:rPr dirty="0">
                <a:latin typeface="Calibri" panose="020F0502020204030204" pitchFamily="34" charset="0"/>
                <a:cs typeface="Arial"/>
              </a:rPr>
              <a:t>Wszystkie </a:t>
            </a:r>
            <a:r>
              <a:rPr spc="-5" dirty="0">
                <a:latin typeface="Calibri" panose="020F0502020204030204" pitchFamily="34" charset="0"/>
                <a:cs typeface="Arial"/>
              </a:rPr>
              <a:t>„małe </a:t>
            </a:r>
            <a:r>
              <a:rPr dirty="0">
                <a:latin typeface="Calibri" panose="020F0502020204030204" pitchFamily="34" charset="0"/>
                <a:cs typeface="Arial"/>
              </a:rPr>
              <a:t>projekty“ wchodzące w skład projektu </a:t>
            </a:r>
            <a:r>
              <a:rPr spc="-5" dirty="0">
                <a:latin typeface="Calibri" panose="020F0502020204030204" pitchFamily="34" charset="0"/>
                <a:cs typeface="Arial"/>
              </a:rPr>
              <a:t>grantowego,  </a:t>
            </a:r>
            <a:r>
              <a:rPr dirty="0">
                <a:latin typeface="Calibri" panose="020F0502020204030204" pitchFamily="34" charset="0"/>
                <a:cs typeface="Arial"/>
              </a:rPr>
              <a:t>muszą </a:t>
            </a:r>
            <a:r>
              <a:rPr spc="-5" dirty="0">
                <a:latin typeface="Calibri" panose="020F0502020204030204" pitchFamily="34" charset="0"/>
                <a:cs typeface="Arial"/>
              </a:rPr>
              <a:t>być </a:t>
            </a:r>
            <a:r>
              <a:rPr dirty="0">
                <a:latin typeface="Calibri" panose="020F0502020204030204" pitchFamily="34" charset="0"/>
                <a:cs typeface="Arial"/>
              </a:rPr>
              <a:t>spójne </a:t>
            </a:r>
            <a:r>
              <a:rPr spc="-5" dirty="0">
                <a:latin typeface="Calibri" panose="020F0502020204030204" pitchFamily="34" charset="0"/>
                <a:cs typeface="Arial"/>
              </a:rPr>
              <a:t>tematycznie </a:t>
            </a:r>
            <a:r>
              <a:rPr dirty="0">
                <a:latin typeface="Calibri" panose="020F0502020204030204" pitchFamily="34" charset="0"/>
                <a:cs typeface="Arial"/>
              </a:rPr>
              <a:t>i łącznie </a:t>
            </a:r>
            <a:r>
              <a:rPr spc="-5" dirty="0">
                <a:latin typeface="Calibri" panose="020F0502020204030204" pitchFamily="34" charset="0"/>
                <a:cs typeface="Arial"/>
              </a:rPr>
              <a:t>przyczyniać </a:t>
            </a:r>
            <a:r>
              <a:rPr dirty="0">
                <a:latin typeface="Calibri" panose="020F0502020204030204" pitchFamily="34" charset="0"/>
                <a:cs typeface="Arial"/>
              </a:rPr>
              <a:t>się </a:t>
            </a:r>
            <a:r>
              <a:rPr spc="-5" dirty="0">
                <a:latin typeface="Calibri" panose="020F0502020204030204" pitchFamily="34" charset="0"/>
                <a:cs typeface="Arial"/>
              </a:rPr>
              <a:t>do </a:t>
            </a:r>
            <a:r>
              <a:rPr dirty="0">
                <a:latin typeface="Calibri" panose="020F0502020204030204" pitchFamily="34" charset="0"/>
                <a:cs typeface="Arial"/>
              </a:rPr>
              <a:t>realizacji  </a:t>
            </a:r>
            <a:r>
              <a:rPr spc="-5" dirty="0">
                <a:latin typeface="Calibri" panose="020F0502020204030204" pitchFamily="34" charset="0"/>
                <a:cs typeface="Arial"/>
              </a:rPr>
              <a:t>założonych dla danego projektu grantowego </a:t>
            </a:r>
            <a:r>
              <a:rPr dirty="0">
                <a:latin typeface="Calibri" panose="020F0502020204030204" pitchFamily="34" charset="0"/>
                <a:cs typeface="Arial"/>
              </a:rPr>
              <a:t>celów i</a:t>
            </a:r>
            <a:r>
              <a:rPr spc="130" dirty="0">
                <a:latin typeface="Calibri" panose="020F0502020204030204" pitchFamily="34" charset="0"/>
                <a:cs typeface="Arial"/>
              </a:rPr>
              <a:t> </a:t>
            </a:r>
            <a:r>
              <a:rPr spc="-5" dirty="0">
                <a:latin typeface="Calibri" panose="020F0502020204030204" pitchFamily="34" charset="0"/>
                <a:cs typeface="Arial"/>
              </a:rPr>
              <a:t>wskaźników.</a:t>
            </a:r>
            <a:endParaRPr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9" y="4838654"/>
            <a:ext cx="2819400" cy="16317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BUDŻET LGD</a:t>
            </a:r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44236"/>
              </p:ext>
            </p:extLst>
          </p:nvPr>
        </p:nvGraphicFramePr>
        <p:xfrm>
          <a:off x="504825" y="1763713"/>
          <a:ext cx="9074150" cy="498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 rot="-5400000">
            <a:off x="2597666" y="43936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Projekt</a:t>
            </a:r>
            <a:r>
              <a:rPr lang="pl-PL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współpracy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 rot="-5400000">
            <a:off x="2883416" y="4138698"/>
            <a:ext cx="300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Funkcjonowanie i aktywizacja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 rot="-5400000">
            <a:off x="4274066" y="440558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Projekt własny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 rot="-5400000">
            <a:off x="5721866" y="36624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Rozwój miejsc pracy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rot="-5400000">
            <a:off x="6483866" y="43936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Projekty grantowe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-5400000">
            <a:off x="7314753" y="413869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Konkursy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7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Wdrażanie lokalnych strategii</a:t>
            </a:r>
            <a:r>
              <a:rPr sz="3200" spc="-25" dirty="0"/>
              <a:t> </a:t>
            </a:r>
            <a:r>
              <a:rPr sz="3200" dirty="0"/>
              <a:t>rozwoju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2790">
              <a:lnSpc>
                <a:spcPct val="100000"/>
              </a:lnSpc>
            </a:pPr>
            <a:r>
              <a:rPr spc="-5" dirty="0"/>
              <a:t>Koszty</a:t>
            </a:r>
            <a:r>
              <a:rPr spc="-95" dirty="0"/>
              <a:t> </a:t>
            </a:r>
            <a:r>
              <a:rPr dirty="0"/>
              <a:t>kwalifikowalne:</a:t>
            </a:r>
          </a:p>
          <a:p>
            <a:pPr marL="258445"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271145">
              <a:lnSpc>
                <a:spcPct val="100000"/>
              </a:lnSpc>
              <a:buChar char="-"/>
              <a:tabLst>
                <a:tab pos="442595" algn="l"/>
              </a:tabLst>
            </a:pPr>
            <a:r>
              <a:rPr sz="2200" b="0" u="none" dirty="0">
                <a:latin typeface="Arial"/>
                <a:cs typeface="Arial"/>
              </a:rPr>
              <a:t>zakup </a:t>
            </a:r>
            <a:r>
              <a:rPr sz="2200" b="0" u="none" spc="-5" dirty="0">
                <a:latin typeface="Arial"/>
                <a:cs typeface="Arial"/>
              </a:rPr>
              <a:t>dóbr </a:t>
            </a:r>
            <a:r>
              <a:rPr sz="2200" b="0" u="none" dirty="0">
                <a:latin typeface="Arial"/>
                <a:cs typeface="Arial"/>
              </a:rPr>
              <a:t>i</a:t>
            </a:r>
            <a:r>
              <a:rPr sz="2200" b="0" u="none" spc="-65" dirty="0">
                <a:latin typeface="Arial"/>
                <a:cs typeface="Arial"/>
              </a:rPr>
              <a:t> </a:t>
            </a:r>
            <a:r>
              <a:rPr sz="2200" b="0" u="none" dirty="0">
                <a:latin typeface="Arial"/>
                <a:cs typeface="Arial"/>
              </a:rPr>
              <a:t>usług,</a:t>
            </a:r>
            <a:endParaRPr sz="22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  <a:spcBef>
                <a:spcPts val="47"/>
              </a:spcBef>
              <a:buFont typeface="Arial"/>
              <a:buChar char="-"/>
            </a:pPr>
            <a:endParaRPr sz="1750">
              <a:latin typeface="Times New Roman"/>
              <a:cs typeface="Times New Roman"/>
            </a:endParaRPr>
          </a:p>
          <a:p>
            <a:pPr marL="441959" indent="-170815">
              <a:lnSpc>
                <a:spcPct val="100000"/>
              </a:lnSpc>
              <a:buChar char="-"/>
              <a:tabLst>
                <a:tab pos="442595" algn="l"/>
              </a:tabLst>
            </a:pPr>
            <a:r>
              <a:rPr sz="2200" b="0" u="none" spc="-5" dirty="0">
                <a:latin typeface="Arial"/>
                <a:cs typeface="Arial"/>
              </a:rPr>
              <a:t>wykonanie </a:t>
            </a:r>
            <a:r>
              <a:rPr sz="2200" b="0" u="none" dirty="0">
                <a:latin typeface="Arial"/>
                <a:cs typeface="Arial"/>
              </a:rPr>
              <a:t>robót</a:t>
            </a:r>
            <a:r>
              <a:rPr sz="2200" b="0" u="none" spc="-35" dirty="0">
                <a:latin typeface="Arial"/>
                <a:cs typeface="Arial"/>
              </a:rPr>
              <a:t> </a:t>
            </a:r>
            <a:r>
              <a:rPr sz="2200" b="0" u="none" spc="-5" dirty="0">
                <a:latin typeface="Arial"/>
                <a:cs typeface="Arial"/>
              </a:rPr>
              <a:t>budowlanych,</a:t>
            </a:r>
            <a:endParaRPr sz="22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  <a:spcBef>
                <a:spcPts val="47"/>
              </a:spcBef>
              <a:buFont typeface="Arial"/>
              <a:buChar char="-"/>
            </a:pPr>
            <a:endParaRPr sz="1750">
              <a:latin typeface="Times New Roman"/>
              <a:cs typeface="Times New Roman"/>
            </a:endParaRPr>
          </a:p>
          <a:p>
            <a:pPr marL="441959" indent="-170815">
              <a:lnSpc>
                <a:spcPct val="100000"/>
              </a:lnSpc>
              <a:buChar char="-"/>
              <a:tabLst>
                <a:tab pos="442595" algn="l"/>
              </a:tabLst>
            </a:pPr>
            <a:r>
              <a:rPr sz="2200" b="0" u="none" dirty="0">
                <a:latin typeface="Arial"/>
                <a:cs typeface="Arial"/>
              </a:rPr>
              <a:t>organizacja i </a:t>
            </a:r>
            <a:r>
              <a:rPr sz="2200" b="0" u="none" spc="-5" dirty="0">
                <a:latin typeface="Arial"/>
                <a:cs typeface="Arial"/>
              </a:rPr>
              <a:t>przeprowadzenie </a:t>
            </a:r>
            <a:r>
              <a:rPr sz="2200" b="0" u="none" dirty="0">
                <a:latin typeface="Arial"/>
                <a:cs typeface="Arial"/>
              </a:rPr>
              <a:t>spotkań, szkoleń, </a:t>
            </a:r>
            <a:r>
              <a:rPr sz="2100" b="0" u="none" spc="-5" dirty="0">
                <a:latin typeface="Arial"/>
                <a:cs typeface="Arial"/>
              </a:rPr>
              <a:t>wydarzeń</a:t>
            </a:r>
            <a:r>
              <a:rPr sz="2100" b="0" u="none" spc="-15" dirty="0">
                <a:latin typeface="Arial"/>
                <a:cs typeface="Arial"/>
              </a:rPr>
              <a:t> </a:t>
            </a:r>
            <a:r>
              <a:rPr sz="2100" b="0" u="none" spc="-5" dirty="0">
                <a:latin typeface="Arial"/>
                <a:cs typeface="Arial"/>
              </a:rPr>
              <a:t>promocyjnych</a:t>
            </a:r>
            <a:r>
              <a:rPr sz="2200" b="0" u="none" spc="-5" dirty="0"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  <a:p>
            <a:pPr marL="271145" marR="1057910">
              <a:lnSpc>
                <a:spcPct val="139000"/>
              </a:lnSpc>
              <a:spcBef>
                <a:spcPts val="1040"/>
              </a:spcBef>
              <a:buChar char="-"/>
              <a:tabLst>
                <a:tab pos="442595" algn="l"/>
              </a:tabLst>
            </a:pPr>
            <a:r>
              <a:rPr sz="2200" b="0" u="none" spc="-5" dirty="0">
                <a:latin typeface="Arial"/>
                <a:cs typeface="Arial"/>
              </a:rPr>
              <a:t>najem, </a:t>
            </a:r>
            <a:r>
              <a:rPr sz="2200" b="0" u="none" dirty="0">
                <a:latin typeface="Arial"/>
                <a:cs typeface="Arial"/>
              </a:rPr>
              <a:t>dzierżawa lub zakup </a:t>
            </a:r>
            <a:r>
              <a:rPr sz="2200" b="0" u="none" spc="-5" dirty="0">
                <a:latin typeface="Arial"/>
                <a:cs typeface="Arial"/>
              </a:rPr>
              <a:t>oprogramowania, </a:t>
            </a:r>
            <a:r>
              <a:rPr sz="2200" b="0" u="none" dirty="0">
                <a:latin typeface="Arial"/>
                <a:cs typeface="Arial"/>
              </a:rPr>
              <a:t>sprzętu, narzędzi,  urządzeń </a:t>
            </a:r>
            <a:r>
              <a:rPr sz="2200" b="0" u="none" spc="-5" dirty="0">
                <a:latin typeface="Arial"/>
                <a:cs typeface="Arial"/>
              </a:rPr>
              <a:t>lub maszyn, materiałów lub</a:t>
            </a:r>
            <a:r>
              <a:rPr sz="2200" b="0" u="none" spc="35" dirty="0">
                <a:latin typeface="Arial"/>
                <a:cs typeface="Arial"/>
              </a:rPr>
              <a:t> </a:t>
            </a:r>
            <a:r>
              <a:rPr sz="2200" b="0" u="none" spc="-5" dirty="0">
                <a:latin typeface="Arial"/>
                <a:cs typeface="Arial"/>
              </a:rPr>
              <a:t>przedmiotów,</a:t>
            </a:r>
            <a:endParaRPr sz="2200">
              <a:latin typeface="Arial"/>
              <a:cs typeface="Arial"/>
            </a:endParaRPr>
          </a:p>
          <a:p>
            <a:pPr marL="271145" marR="113030">
              <a:lnSpc>
                <a:spcPct val="139400"/>
              </a:lnSpc>
              <a:spcBef>
                <a:spcPts val="1020"/>
              </a:spcBef>
              <a:buChar char="-"/>
              <a:tabLst>
                <a:tab pos="442595" algn="l"/>
              </a:tabLst>
            </a:pPr>
            <a:r>
              <a:rPr sz="2200" b="0" u="none" dirty="0">
                <a:latin typeface="Arial"/>
                <a:cs typeface="Arial"/>
              </a:rPr>
              <a:t>zakup środków </a:t>
            </a:r>
            <a:r>
              <a:rPr sz="2200" b="0" u="none" spc="-5" dirty="0">
                <a:latin typeface="Arial"/>
                <a:cs typeface="Arial"/>
              </a:rPr>
              <a:t>transportu </a:t>
            </a:r>
            <a:r>
              <a:rPr sz="2200" b="0" u="none" dirty="0">
                <a:latin typeface="Arial"/>
                <a:cs typeface="Arial"/>
              </a:rPr>
              <a:t>(o </a:t>
            </a:r>
            <a:r>
              <a:rPr sz="2200" b="0" u="none" spc="-5" dirty="0">
                <a:latin typeface="Arial"/>
                <a:cs typeface="Arial"/>
              </a:rPr>
              <a:t>maksymalnej wartości do </a:t>
            </a:r>
            <a:r>
              <a:rPr sz="2200" b="0" u="none" dirty="0">
                <a:latin typeface="Arial"/>
                <a:cs typeface="Arial"/>
              </a:rPr>
              <a:t>30% </a:t>
            </a:r>
            <a:r>
              <a:rPr sz="2200" b="0" u="none" spc="-5" dirty="0">
                <a:latin typeface="Arial"/>
                <a:cs typeface="Arial"/>
              </a:rPr>
              <a:t>pozostałych  </a:t>
            </a:r>
            <a:r>
              <a:rPr sz="2200" b="0" u="none" dirty="0">
                <a:latin typeface="Arial"/>
                <a:cs typeface="Arial"/>
              </a:rPr>
              <a:t>kosztów</a:t>
            </a:r>
            <a:r>
              <a:rPr sz="2200" b="0" u="none" spc="-100" dirty="0">
                <a:latin typeface="Arial"/>
                <a:cs typeface="Arial"/>
              </a:rPr>
              <a:t> </a:t>
            </a:r>
            <a:r>
              <a:rPr sz="2200" b="0" u="none" dirty="0">
                <a:latin typeface="Arial"/>
                <a:cs typeface="Arial"/>
              </a:rPr>
              <a:t>projektu)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Wdrażanie lokalnych strategii</a:t>
            </a:r>
            <a:r>
              <a:rPr sz="3200" spc="-25" dirty="0"/>
              <a:t> </a:t>
            </a:r>
            <a:r>
              <a:rPr sz="3200" dirty="0"/>
              <a:t>rozwoju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58800" y="2552700"/>
            <a:ext cx="8418195" cy="3538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4345">
              <a:lnSpc>
                <a:spcPct val="100000"/>
              </a:lnSpc>
            </a:pPr>
            <a:r>
              <a:rPr sz="2400" b="1" u="heavy" spc="-5" dirty="0">
                <a:latin typeface="Arial"/>
                <a:cs typeface="Arial"/>
              </a:rPr>
              <a:t>Koszty</a:t>
            </a:r>
            <a:r>
              <a:rPr sz="2400" b="1" u="heavy" spc="-95" dirty="0">
                <a:latin typeface="Arial"/>
                <a:cs typeface="Arial"/>
              </a:rPr>
              <a:t> </a:t>
            </a:r>
            <a:r>
              <a:rPr sz="2400" b="1" u="heavy" dirty="0">
                <a:latin typeface="Arial"/>
                <a:cs typeface="Arial"/>
              </a:rPr>
              <a:t>kwalifikowalne: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305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200" dirty="0">
                <a:latin typeface="Arial"/>
                <a:cs typeface="Arial"/>
              </a:rPr>
              <a:t>zatrudniania osób </a:t>
            </a:r>
            <a:r>
              <a:rPr sz="2200" spc="-5" dirty="0">
                <a:latin typeface="Arial"/>
                <a:cs typeface="Arial"/>
              </a:rPr>
              <a:t>zaangażowanych </a:t>
            </a:r>
            <a:r>
              <a:rPr sz="2200" dirty="0">
                <a:latin typeface="Arial"/>
                <a:cs typeface="Arial"/>
              </a:rPr>
              <a:t>w realizację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operacji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9000"/>
              </a:lnSpc>
              <a:spcBef>
                <a:spcPts val="10"/>
              </a:spcBef>
            </a:pPr>
            <a:r>
              <a:rPr sz="2200" dirty="0">
                <a:latin typeface="Arial"/>
                <a:cs typeface="Arial"/>
              </a:rPr>
              <a:t>(w </a:t>
            </a:r>
            <a:r>
              <a:rPr sz="2200" spc="-5" dirty="0">
                <a:latin typeface="Arial"/>
                <a:cs typeface="Arial"/>
              </a:rPr>
              <a:t>przypadku operacji 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charakterze szkoleniowym, funkcjonowania  nowoutworzonych </a:t>
            </a:r>
            <a:r>
              <a:rPr sz="2200" dirty="0">
                <a:latin typeface="Arial"/>
                <a:cs typeface="Arial"/>
              </a:rPr>
              <a:t>sieci </a:t>
            </a:r>
            <a:r>
              <a:rPr sz="2200" spc="-5" dirty="0">
                <a:latin typeface="Arial"/>
                <a:cs typeface="Arial"/>
              </a:rPr>
              <a:t>oraz </a:t>
            </a:r>
            <a:r>
              <a:rPr sz="2200" dirty="0">
                <a:latin typeface="Arial"/>
                <a:cs typeface="Arial"/>
              </a:rPr>
              <a:t>inkubatorów </a:t>
            </a:r>
            <a:r>
              <a:rPr sz="2200" spc="-5" dirty="0">
                <a:latin typeface="Arial"/>
                <a:cs typeface="Arial"/>
              </a:rPr>
              <a:t>przetwórstwa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lokalnego),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65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200" dirty="0">
                <a:latin typeface="Arial"/>
                <a:cs typeface="Arial"/>
              </a:rPr>
              <a:t>„koszty </a:t>
            </a:r>
            <a:r>
              <a:rPr sz="2200" spc="-5" dirty="0">
                <a:latin typeface="Arial"/>
                <a:cs typeface="Arial"/>
              </a:rPr>
              <a:t>ogólne“ (np. dokumentacja, </a:t>
            </a:r>
            <a:r>
              <a:rPr sz="2200" dirty="0">
                <a:latin typeface="Arial"/>
                <a:cs typeface="Arial"/>
              </a:rPr>
              <a:t>nadzór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inwestorski),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-"/>
            </a:pPr>
            <a:endParaRPr sz="2650">
              <a:latin typeface="Times New Roman"/>
              <a:cs typeface="Times New Roman"/>
            </a:endParaRPr>
          </a:p>
          <a:p>
            <a:pPr marL="260985" indent="-248285">
              <a:lnSpc>
                <a:spcPct val="100000"/>
              </a:lnSpc>
              <a:buChar char="-"/>
              <a:tabLst>
                <a:tab pos="261620" algn="l"/>
              </a:tabLst>
            </a:pPr>
            <a:r>
              <a:rPr sz="2200" dirty="0">
                <a:latin typeface="Arial"/>
                <a:cs typeface="Arial"/>
              </a:rPr>
              <a:t>inne koszty </a:t>
            </a:r>
            <a:r>
              <a:rPr sz="2200" spc="-5" dirty="0">
                <a:latin typeface="Arial"/>
                <a:cs typeface="Arial"/>
              </a:rPr>
              <a:t>związane </a:t>
            </a:r>
            <a:r>
              <a:rPr sz="2200" dirty="0">
                <a:latin typeface="Arial"/>
                <a:cs typeface="Arial"/>
              </a:rPr>
              <a:t>z realizacją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operacji.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Wdrażanie lokalnych strategii</a:t>
            </a:r>
            <a:r>
              <a:rPr sz="3200" spc="-25" dirty="0"/>
              <a:t> </a:t>
            </a:r>
            <a:r>
              <a:rPr sz="3200" dirty="0"/>
              <a:t>rozwoju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27050" y="2002790"/>
            <a:ext cx="9317990" cy="500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algn="ctr">
              <a:lnSpc>
                <a:spcPts val="2775"/>
              </a:lnSpc>
            </a:pPr>
            <a:r>
              <a:rPr sz="2400" b="1" dirty="0">
                <a:latin typeface="Arial"/>
                <a:cs typeface="Arial"/>
              </a:rPr>
              <a:t>Całkowita wartość </a:t>
            </a:r>
            <a:r>
              <a:rPr sz="2400" b="1" spc="-5" dirty="0">
                <a:latin typeface="Arial"/>
                <a:cs typeface="Arial"/>
              </a:rPr>
              <a:t>projektu wynosi </a:t>
            </a:r>
            <a:r>
              <a:rPr sz="2400" b="1" dirty="0">
                <a:latin typeface="Arial"/>
                <a:cs typeface="Arial"/>
              </a:rPr>
              <a:t>co </a:t>
            </a:r>
            <a:r>
              <a:rPr sz="2400" b="1" spc="-5" dirty="0">
                <a:latin typeface="Arial"/>
                <a:cs typeface="Arial"/>
              </a:rPr>
              <a:t>najmniej 50 000,00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zł</a:t>
            </a:r>
            <a:endParaRPr sz="2400">
              <a:latin typeface="Arial"/>
              <a:cs typeface="Arial"/>
            </a:endParaRPr>
          </a:p>
          <a:p>
            <a:pPr marL="246379" algn="ctr">
              <a:lnSpc>
                <a:spcPts val="2775"/>
              </a:lnSpc>
            </a:pPr>
            <a:r>
              <a:rPr sz="2400" spc="-5" dirty="0">
                <a:latin typeface="Arial"/>
                <a:cs typeface="Arial"/>
              </a:rPr>
              <a:t>(nie dotyczy projektów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grantowych)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marL="247015" algn="ctr">
              <a:lnSpc>
                <a:spcPct val="100000"/>
              </a:lnSpc>
            </a:pPr>
            <a:r>
              <a:rPr sz="2400" b="1" u="heavy" dirty="0">
                <a:latin typeface="Arial"/>
                <a:cs typeface="Arial"/>
              </a:rPr>
              <a:t>Limity </a:t>
            </a:r>
            <a:r>
              <a:rPr sz="2400" b="1" u="heavy" spc="-5" dirty="0">
                <a:latin typeface="Arial"/>
                <a:cs typeface="Arial"/>
              </a:rPr>
              <a:t>pomocy na</a:t>
            </a:r>
            <a:r>
              <a:rPr sz="2400" b="1" u="heavy" spc="-120" dirty="0">
                <a:latin typeface="Arial"/>
                <a:cs typeface="Arial"/>
              </a:rPr>
              <a:t> </a:t>
            </a:r>
            <a:r>
              <a:rPr sz="2400" b="1" u="heavy" spc="-5" dirty="0">
                <a:latin typeface="Arial"/>
                <a:cs typeface="Arial"/>
              </a:rPr>
              <a:t>operacje: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ts val="2650"/>
              </a:lnSpc>
            </a:pPr>
            <a:r>
              <a:rPr sz="2300" b="1" dirty="0">
                <a:latin typeface="Arial"/>
                <a:cs typeface="Arial"/>
              </a:rPr>
              <a:t>Limit na operacje z zakresu rozpoczęcia </a:t>
            </a:r>
            <a:r>
              <a:rPr sz="2300" b="1" spc="-5" dirty="0">
                <a:latin typeface="Arial"/>
                <a:cs typeface="Arial"/>
              </a:rPr>
              <a:t>działalności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gospodarczej</a:t>
            </a:r>
            <a:endParaRPr sz="2300">
              <a:latin typeface="Arial"/>
              <a:cs typeface="Arial"/>
            </a:endParaRPr>
          </a:p>
          <a:p>
            <a:pPr marL="267970" indent="-255270">
              <a:lnSpc>
                <a:spcPts val="2770"/>
              </a:lnSpc>
              <a:buChar char="–"/>
              <a:tabLst>
                <a:tab pos="267970" algn="l"/>
              </a:tabLst>
            </a:pPr>
            <a:r>
              <a:rPr sz="2400" spc="-10" dirty="0">
                <a:latin typeface="Arial"/>
                <a:cs typeface="Arial"/>
              </a:rPr>
              <a:t>100 </a:t>
            </a:r>
            <a:r>
              <a:rPr sz="2400" spc="-5" dirty="0">
                <a:latin typeface="Arial"/>
                <a:cs typeface="Arial"/>
              </a:rPr>
              <a:t>000,00 </a:t>
            </a:r>
            <a:r>
              <a:rPr sz="2400" dirty="0">
                <a:latin typeface="Arial"/>
                <a:cs typeface="Arial"/>
              </a:rPr>
              <a:t>zł </a:t>
            </a:r>
            <a:r>
              <a:rPr sz="2400" spc="-5" dirty="0">
                <a:latin typeface="Arial"/>
                <a:cs typeface="Arial"/>
              </a:rPr>
              <a:t>kwoty pomocy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(ryczałt)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</a:pPr>
            <a:r>
              <a:rPr sz="2400" b="1" dirty="0">
                <a:latin typeface="Arial"/>
                <a:cs typeface="Arial"/>
              </a:rPr>
              <a:t>Limit </a:t>
            </a:r>
            <a:r>
              <a:rPr sz="2400" b="1" spc="-5" dirty="0">
                <a:latin typeface="Arial"/>
                <a:cs typeface="Arial"/>
              </a:rPr>
              <a:t>pomocy </a:t>
            </a:r>
            <a:r>
              <a:rPr sz="2400" b="1" dirty="0">
                <a:latin typeface="Arial"/>
                <a:cs typeface="Arial"/>
              </a:rPr>
              <a:t>na utworzenie </a:t>
            </a:r>
            <a:r>
              <a:rPr sz="2400" b="1" spc="-5" dirty="0">
                <a:latin typeface="Arial"/>
                <a:cs typeface="Arial"/>
              </a:rPr>
              <a:t>inkubatora </a:t>
            </a:r>
            <a:r>
              <a:rPr sz="2400" b="1" dirty="0">
                <a:latin typeface="Arial"/>
                <a:cs typeface="Arial"/>
              </a:rPr>
              <a:t>przetwórstwa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lokalnego</a:t>
            </a:r>
            <a:endParaRPr sz="2400">
              <a:latin typeface="Arial"/>
              <a:cs typeface="Arial"/>
            </a:endParaRPr>
          </a:p>
          <a:p>
            <a:pPr marL="267335" indent="-254635">
              <a:lnSpc>
                <a:spcPts val="2780"/>
              </a:lnSpc>
              <a:buChar char="–"/>
              <a:tabLst>
                <a:tab pos="267970" algn="l"/>
              </a:tabLst>
            </a:pPr>
            <a:r>
              <a:rPr sz="2400" spc="-10" dirty="0">
                <a:latin typeface="Arial"/>
                <a:cs typeface="Arial"/>
              </a:rPr>
              <a:t>500 </a:t>
            </a:r>
            <a:r>
              <a:rPr sz="2400" spc="-5" dirty="0">
                <a:latin typeface="Arial"/>
                <a:cs typeface="Arial"/>
              </a:rPr>
              <a:t>000,00 </a:t>
            </a:r>
            <a:r>
              <a:rPr sz="2400" dirty="0">
                <a:latin typeface="Arial"/>
                <a:cs typeface="Arial"/>
              </a:rPr>
              <a:t>zł </a:t>
            </a:r>
            <a:r>
              <a:rPr sz="2400" spc="-5" dirty="0">
                <a:latin typeface="Arial"/>
                <a:cs typeface="Arial"/>
              </a:rPr>
              <a:t>kwoty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pomocy.</a:t>
            </a:r>
            <a:endParaRPr sz="2400">
              <a:latin typeface="Arial"/>
              <a:cs typeface="Arial"/>
            </a:endParaRPr>
          </a:p>
          <a:p>
            <a:pPr marL="12700" marR="306705">
              <a:lnSpc>
                <a:spcPct val="92800"/>
              </a:lnSpc>
              <a:spcBef>
                <a:spcPts val="1455"/>
              </a:spcBef>
            </a:pPr>
            <a:r>
              <a:rPr sz="2400" b="1" dirty="0">
                <a:latin typeface="Arial"/>
                <a:cs typeface="Arial"/>
              </a:rPr>
              <a:t>Limit </a:t>
            </a:r>
            <a:r>
              <a:rPr sz="2400" b="1" spc="-5" dirty="0">
                <a:latin typeface="Arial"/>
                <a:cs typeface="Arial"/>
              </a:rPr>
              <a:t>pomocy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300 </a:t>
            </a:r>
            <a:r>
              <a:rPr sz="2400" spc="-5" dirty="0">
                <a:latin typeface="Arial"/>
                <a:cs typeface="Arial"/>
              </a:rPr>
              <a:t>000,00 </a:t>
            </a:r>
            <a:r>
              <a:rPr sz="2400" dirty="0">
                <a:latin typeface="Arial"/>
                <a:cs typeface="Arial"/>
              </a:rPr>
              <a:t>zł – </a:t>
            </a:r>
            <a:r>
              <a:rPr sz="2400" spc="-5" dirty="0">
                <a:latin typeface="Arial"/>
                <a:cs typeface="Arial"/>
              </a:rPr>
              <a:t>kwota pomocy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wyłączeniem  operacji </a:t>
            </a:r>
            <a:r>
              <a:rPr sz="2400" dirty="0">
                <a:latin typeface="Arial"/>
                <a:cs typeface="Arial"/>
              </a:rPr>
              <a:t>z </a:t>
            </a:r>
            <a:r>
              <a:rPr sz="2400" spc="-5" dirty="0">
                <a:latin typeface="Arial"/>
                <a:cs typeface="Arial"/>
              </a:rPr>
              <a:t>zakresu rozpoczęcia działalności gospodarczej,  tworzenia inkubatorów oraz operacji realizowanych przez jednostki  sektora </a:t>
            </a:r>
            <a:r>
              <a:rPr sz="2400" spc="-10" dirty="0">
                <a:latin typeface="Arial"/>
                <a:cs typeface="Arial"/>
              </a:rPr>
              <a:t>finansów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publicznych.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2025575"/>
            <a:ext cx="4571999" cy="43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 marR="935355" algn="ctr">
              <a:lnSpc>
                <a:spcPct val="139400"/>
              </a:lnSpc>
            </a:pPr>
            <a:r>
              <a:rPr sz="1600" dirty="0">
                <a:latin typeface="Calibri" panose="020F0502020204030204" pitchFamily="34" charset="0"/>
                <a:cs typeface="Arial"/>
              </a:rPr>
              <a:t>Program LEADER - mieszkańcy danego obszaru  </a:t>
            </a:r>
            <a:r>
              <a:rPr sz="1600" spc="5" dirty="0">
                <a:latin typeface="Calibri" panose="020F0502020204030204" pitchFamily="34" charset="0"/>
                <a:cs typeface="Arial"/>
              </a:rPr>
              <a:t>mogą </a:t>
            </a:r>
            <a:r>
              <a:rPr sz="1600" dirty="0">
                <a:latin typeface="Calibri" panose="020F0502020204030204" pitchFamily="34" charset="0"/>
                <a:cs typeface="Arial"/>
              </a:rPr>
              <a:t>sami decydować o</a:t>
            </a:r>
            <a:r>
              <a:rPr sz="1600" spc="-45" dirty="0">
                <a:latin typeface="Calibri" panose="020F0502020204030204" pitchFamily="34" charset="0"/>
                <a:cs typeface="Arial"/>
              </a:rPr>
              <a:t> </a:t>
            </a:r>
            <a:r>
              <a:rPr sz="1600" dirty="0">
                <a:latin typeface="Calibri" panose="020F0502020204030204" pitchFamily="34" charset="0"/>
                <a:cs typeface="Arial"/>
              </a:rPr>
              <a:t>tym,</a:t>
            </a:r>
          </a:p>
          <a:p>
            <a:pPr marL="762000" marR="660400" indent="137160">
              <a:lnSpc>
                <a:spcPct val="139700"/>
              </a:lnSpc>
            </a:pPr>
            <a:r>
              <a:rPr sz="1600" dirty="0">
                <a:latin typeface="Calibri" panose="020F0502020204030204" pitchFamily="34" charset="0"/>
                <a:cs typeface="Arial"/>
              </a:rPr>
              <a:t>jakie pomysły i przedsięwzięcia będą realizowane  w ramach środków otrzymanych z Unii</a:t>
            </a:r>
            <a:r>
              <a:rPr sz="1600" spc="5" dirty="0">
                <a:latin typeface="Calibri" panose="020F0502020204030204" pitchFamily="34" charset="0"/>
                <a:cs typeface="Arial"/>
              </a:rPr>
              <a:t> </a:t>
            </a:r>
            <a:r>
              <a:rPr sz="1600" dirty="0">
                <a:latin typeface="Calibri" panose="020F0502020204030204" pitchFamily="34" charset="0"/>
                <a:cs typeface="Arial"/>
              </a:rPr>
              <a:t>Europejskiej.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Calibri" panose="020F0502020204030204" pitchFamily="34" charset="0"/>
              <a:cs typeface="Times New Roman"/>
            </a:endParaRPr>
          </a:p>
          <a:p>
            <a:pPr marL="12065" marR="5080" algn="ctr">
              <a:lnSpc>
                <a:spcPct val="139200"/>
              </a:lnSpc>
            </a:pPr>
            <a:r>
              <a:rPr sz="1400" dirty="0">
                <a:latin typeface="Calibri" panose="020F0502020204030204" pitchFamily="34" charset="0"/>
                <a:cs typeface="Arial"/>
              </a:rPr>
              <a:t>Włączając się w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opracowanie Lokalnej Strategii Rozwoju </a:t>
            </a:r>
            <a:r>
              <a:rPr sz="1400" dirty="0">
                <a:latin typeface="Calibri" panose="020F0502020204030204" pitchFamily="34" charset="0"/>
                <a:cs typeface="Arial"/>
              </a:rPr>
              <a:t>określają 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problemy, potrzeby </a:t>
            </a:r>
            <a:r>
              <a:rPr sz="1400" dirty="0">
                <a:latin typeface="Calibri" panose="020F0502020204030204" pitchFamily="34" charset="0"/>
                <a:cs typeface="Arial"/>
              </a:rPr>
              <a:t>lokalnego środowiska i wskazują zadania, które w ich 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opinii powinny być </a:t>
            </a:r>
            <a:r>
              <a:rPr sz="1400" dirty="0">
                <a:latin typeface="Calibri" panose="020F0502020204030204" pitchFamily="34" charset="0"/>
                <a:cs typeface="Arial"/>
              </a:rPr>
              <a:t>zrealizowane. W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ten </a:t>
            </a:r>
            <a:r>
              <a:rPr sz="1400" dirty="0">
                <a:latin typeface="Calibri" panose="020F0502020204030204" pitchFamily="34" charset="0"/>
                <a:cs typeface="Arial"/>
              </a:rPr>
              <a:t>sposób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formułowane </a:t>
            </a:r>
            <a:r>
              <a:rPr sz="1400" spc="5" dirty="0">
                <a:latin typeface="Calibri" panose="020F0502020204030204" pitchFamily="34" charset="0"/>
                <a:cs typeface="Arial"/>
              </a:rPr>
              <a:t>są </a:t>
            </a:r>
            <a:r>
              <a:rPr sz="1400" dirty="0">
                <a:latin typeface="Calibri" panose="020F0502020204030204" pitchFamily="34" charset="0"/>
                <a:cs typeface="Arial"/>
              </a:rPr>
              <a:t>cele</a:t>
            </a:r>
          </a:p>
          <a:p>
            <a:pPr marL="235585" marR="225425" algn="ctr">
              <a:lnSpc>
                <a:spcPct val="139000"/>
              </a:lnSpc>
              <a:spcBef>
                <a:spcPts val="10"/>
              </a:spcBef>
            </a:pPr>
            <a:r>
              <a:rPr sz="1400" dirty="0">
                <a:latin typeface="Calibri" panose="020F0502020204030204" pitchFamily="34" charset="0"/>
                <a:cs typeface="Arial"/>
              </a:rPr>
              <a:t>i działania, które wpisane zostają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do Lokalnej Strategii Rozwoju, </a:t>
            </a:r>
            <a:r>
              <a:rPr sz="1400" dirty="0">
                <a:latin typeface="Calibri" panose="020F0502020204030204" pitchFamily="34" charset="0"/>
                <a:cs typeface="Arial"/>
              </a:rPr>
              <a:t>a ich  realizacja może zostać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sfinansowana </a:t>
            </a:r>
            <a:r>
              <a:rPr sz="1400" dirty="0">
                <a:latin typeface="Calibri" panose="020F0502020204030204" pitchFamily="34" charset="0"/>
                <a:cs typeface="Arial"/>
              </a:rPr>
              <a:t>ze środków </a:t>
            </a:r>
            <a:r>
              <a:rPr sz="1400" spc="-10" dirty="0">
                <a:latin typeface="Calibri" panose="020F0502020204030204" pitchFamily="34" charset="0"/>
                <a:cs typeface="Arial"/>
              </a:rPr>
              <a:t>PROW</a:t>
            </a:r>
            <a:r>
              <a:rPr sz="1400" spc="10" dirty="0">
                <a:latin typeface="Calibri" panose="020F0502020204030204" pitchFamily="34" charset="0"/>
                <a:cs typeface="Arial"/>
              </a:rPr>
              <a:t> </a:t>
            </a:r>
            <a:r>
              <a:rPr sz="1400" spc="-5" dirty="0">
                <a:latin typeface="Calibri" panose="020F0502020204030204" pitchFamily="34" charset="0"/>
                <a:cs typeface="Arial"/>
              </a:rPr>
              <a:t>2014-2020.</a:t>
            </a:r>
            <a:endParaRPr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644" y="730175"/>
            <a:ext cx="89573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4280" marR="5080" indent="-1211580">
              <a:lnSpc>
                <a:spcPts val="3590"/>
              </a:lnSpc>
            </a:pPr>
            <a:r>
              <a:rPr sz="3200" spc="-5" dirty="0">
                <a:latin typeface="Calibri" panose="020F0502020204030204" pitchFamily="34" charset="0"/>
              </a:rPr>
              <a:t>Założenia </a:t>
            </a:r>
            <a:r>
              <a:rPr sz="3200" dirty="0">
                <a:latin typeface="Calibri" panose="020F0502020204030204" pitchFamily="34" charset="0"/>
              </a:rPr>
              <a:t>programu</a:t>
            </a:r>
            <a:r>
              <a:rPr sz="3200" spc="-80" dirty="0">
                <a:latin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</a:rPr>
              <a:t>LEADER  </a:t>
            </a:r>
            <a:r>
              <a:rPr sz="3200" spc="-5" dirty="0">
                <a:latin typeface="Calibri" panose="020F0502020204030204" pitchFamily="34" charset="0"/>
              </a:rPr>
              <a:t>na lata</a:t>
            </a:r>
            <a:r>
              <a:rPr sz="3200" spc="-55" dirty="0">
                <a:latin typeface="Calibri" panose="020F0502020204030204" pitchFamily="34" charset="0"/>
              </a:rPr>
              <a:t> </a:t>
            </a:r>
            <a:r>
              <a:rPr sz="3200" spc="-10" dirty="0">
                <a:latin typeface="Calibri" panose="020F0502020204030204" pitchFamily="34" charset="0"/>
              </a:rPr>
              <a:t>2014-2020</a:t>
            </a:r>
            <a:endParaRPr sz="3200" dirty="0">
              <a:latin typeface="Calibri" panose="020F050202020403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125932" y="1839309"/>
            <a:ext cx="4453678" cy="4986941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alibri" panose="020F0502020204030204" pitchFamily="34" charset="0"/>
              </a:rPr>
              <a:t>Grupa partycypacyjna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Fiszki projektowe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Konsultacje każdego etapu LSR w biurze LGD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Spotkania konsultacyjne w gminach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Badanie potrzeb na spotkaniach aktywizacyjnych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Grupa robocza nt. kryteriów wyboru operacji</a:t>
            </a:r>
          </a:p>
          <a:p>
            <a:endParaRPr lang="pl-PL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3700" y="-17694"/>
            <a:ext cx="9075420" cy="1337733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Wsparcie w skrócie</a:t>
            </a:r>
            <a:r>
              <a:rPr lang="pl-PL" dirty="0" smtClean="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7990" y="1772801"/>
            <a:ext cx="9075420" cy="4986941"/>
          </a:xfrm>
        </p:spPr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322350"/>
              </p:ext>
            </p:extLst>
          </p:nvPr>
        </p:nvGraphicFramePr>
        <p:xfrm>
          <a:off x="1003300" y="1501867"/>
          <a:ext cx="8229600" cy="566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17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4190" y="1270741"/>
            <a:ext cx="90754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 panose="020F0502020204030204" pitchFamily="34" charset="0"/>
              </a:rPr>
              <a:t>Wdrażanie lokalnych strategii</a:t>
            </a:r>
            <a:r>
              <a:rPr sz="3200" spc="-25" dirty="0">
                <a:latin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</a:rPr>
              <a:t>rozwoju</a:t>
            </a:r>
            <a:endParaRPr sz="320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4"/>
            <a:ext cx="9075420" cy="4389406"/>
          </a:xfrm>
          <a:prstGeom prst="rect">
            <a:avLst/>
          </a:prstGeom>
        </p:spPr>
        <p:txBody>
          <a:bodyPr vert="horz" wrap="square" lIns="0" tIns="111759" rIns="0" bIns="0" rtlCol="0">
            <a:spAutoFit/>
          </a:bodyPr>
          <a:lstStyle/>
          <a:p>
            <a:pPr marL="179705" algn="ctr">
              <a:lnSpc>
                <a:spcPct val="100000"/>
              </a:lnSpc>
            </a:pPr>
            <a:r>
              <a:rPr dirty="0">
                <a:latin typeface="Calibri" panose="020F0502020204030204" pitchFamily="34" charset="0"/>
              </a:rPr>
              <a:t>Limity </a:t>
            </a:r>
            <a:r>
              <a:rPr spc="-5" dirty="0">
                <a:latin typeface="Calibri" panose="020F0502020204030204" pitchFamily="34" charset="0"/>
              </a:rPr>
              <a:t>pomocy na</a:t>
            </a:r>
            <a:r>
              <a:rPr spc="-114" dirty="0">
                <a:latin typeface="Calibri" panose="020F0502020204030204" pitchFamily="34" charset="0"/>
              </a:rPr>
              <a:t> </a:t>
            </a:r>
            <a:r>
              <a:rPr spc="-5" dirty="0">
                <a:latin typeface="Calibri" panose="020F0502020204030204" pitchFamily="34" charset="0"/>
              </a:rPr>
              <a:t>operacje:</a:t>
            </a:r>
          </a:p>
          <a:p>
            <a:pPr marL="179705">
              <a:lnSpc>
                <a:spcPct val="100000"/>
              </a:lnSpc>
              <a:spcBef>
                <a:spcPts val="12"/>
              </a:spcBef>
            </a:pPr>
            <a:endParaRPr sz="2850">
              <a:latin typeface="Calibri" panose="020F0502020204030204" pitchFamily="34" charset="0"/>
              <a:cs typeface="Times New Roman"/>
            </a:endParaRPr>
          </a:p>
          <a:p>
            <a:pPr marL="179705" algn="ctr">
              <a:lnSpc>
                <a:spcPct val="100000"/>
              </a:lnSpc>
            </a:pPr>
            <a:r>
              <a:rPr u="none" dirty="0">
                <a:latin typeface="Calibri" panose="020F0502020204030204" pitchFamily="34" charset="0"/>
              </a:rPr>
              <a:t>Całkowita wartość </a:t>
            </a:r>
            <a:r>
              <a:rPr u="none" spc="-5" dirty="0">
                <a:latin typeface="Calibri" panose="020F0502020204030204" pitchFamily="34" charset="0"/>
              </a:rPr>
              <a:t>“małego projektu”</a:t>
            </a:r>
            <a:r>
              <a:rPr u="none" spc="25" dirty="0">
                <a:latin typeface="Calibri" panose="020F0502020204030204" pitchFamily="34" charset="0"/>
              </a:rPr>
              <a:t> </a:t>
            </a:r>
            <a:r>
              <a:rPr u="none" spc="-5" dirty="0">
                <a:latin typeface="Calibri" panose="020F0502020204030204" pitchFamily="34" charset="0"/>
              </a:rPr>
              <a:t>realizowanego</a:t>
            </a:r>
          </a:p>
          <a:p>
            <a:pPr marL="179705" algn="ctr">
              <a:lnSpc>
                <a:spcPct val="100000"/>
              </a:lnSpc>
              <a:spcBef>
                <a:spcPts val="1220"/>
              </a:spcBef>
            </a:pPr>
            <a:r>
              <a:rPr u="none" dirty="0">
                <a:latin typeface="Calibri" panose="020F0502020204030204" pitchFamily="34" charset="0"/>
              </a:rPr>
              <a:t>w </a:t>
            </a:r>
            <a:r>
              <a:rPr u="none" spc="-5" dirty="0">
                <a:latin typeface="Calibri" panose="020F0502020204030204" pitchFamily="34" charset="0"/>
              </a:rPr>
              <a:t>ramach projektu </a:t>
            </a:r>
            <a:r>
              <a:rPr u="none" dirty="0">
                <a:latin typeface="Calibri" panose="020F0502020204030204" pitchFamily="34" charset="0"/>
              </a:rPr>
              <a:t>grantowego </a:t>
            </a:r>
            <a:r>
              <a:rPr b="0" u="none" spc="-5" dirty="0">
                <a:latin typeface="Calibri" panose="020F0502020204030204" pitchFamily="34" charset="0"/>
                <a:cs typeface="Arial"/>
              </a:rPr>
              <a:t>wynosi nie więcej niż 50 000,00</a:t>
            </a:r>
            <a:r>
              <a:rPr b="0" u="none" spc="30" dirty="0">
                <a:latin typeface="Calibri" panose="020F0502020204030204" pitchFamily="34" charset="0"/>
                <a:cs typeface="Arial"/>
              </a:rPr>
              <a:t> </a:t>
            </a:r>
            <a:r>
              <a:rPr b="0" u="none" spc="-5" dirty="0">
                <a:latin typeface="Calibri" panose="020F0502020204030204" pitchFamily="34" charset="0"/>
                <a:cs typeface="Arial"/>
              </a:rPr>
              <a:t>zł.</a:t>
            </a:r>
          </a:p>
          <a:p>
            <a:pPr marL="179705">
              <a:lnSpc>
                <a:spcPct val="100000"/>
              </a:lnSpc>
              <a:spcBef>
                <a:spcPts val="27"/>
              </a:spcBef>
            </a:pPr>
            <a:endParaRPr sz="3350">
              <a:latin typeface="Calibri" panose="020F0502020204030204" pitchFamily="34" charset="0"/>
              <a:cs typeface="Times New Roman"/>
            </a:endParaRPr>
          </a:p>
          <a:p>
            <a:pPr marL="179705" algn="ctr">
              <a:lnSpc>
                <a:spcPct val="100000"/>
              </a:lnSpc>
            </a:pPr>
            <a:r>
              <a:rPr u="none" spc="-5" dirty="0">
                <a:latin typeface="Calibri" panose="020F0502020204030204" pitchFamily="34" charset="0"/>
              </a:rPr>
              <a:t>Limit pomocy </a:t>
            </a:r>
            <a:r>
              <a:rPr u="none" dirty="0">
                <a:latin typeface="Calibri" panose="020F0502020204030204" pitchFamily="34" charset="0"/>
              </a:rPr>
              <a:t>na </a:t>
            </a:r>
            <a:r>
              <a:rPr u="none" spc="-5" dirty="0">
                <a:latin typeface="Calibri" panose="020F0502020204030204" pitchFamily="34" charset="0"/>
              </a:rPr>
              <a:t>projekty </a:t>
            </a:r>
            <a:r>
              <a:rPr u="none" dirty="0">
                <a:latin typeface="Calibri" panose="020F0502020204030204" pitchFamily="34" charset="0"/>
              </a:rPr>
              <a:t>grantowe </a:t>
            </a:r>
            <a:r>
              <a:rPr u="none" spc="-5" dirty="0">
                <a:latin typeface="Calibri" panose="020F0502020204030204" pitchFamily="34" charset="0"/>
              </a:rPr>
              <a:t>(”małe</a:t>
            </a:r>
            <a:r>
              <a:rPr u="none" spc="-50" dirty="0">
                <a:latin typeface="Calibri" panose="020F0502020204030204" pitchFamily="34" charset="0"/>
              </a:rPr>
              <a:t> </a:t>
            </a:r>
            <a:r>
              <a:rPr u="none" spc="-5" dirty="0">
                <a:latin typeface="Calibri" panose="020F0502020204030204" pitchFamily="34" charset="0"/>
              </a:rPr>
              <a:t>projekty”)</a:t>
            </a:r>
          </a:p>
          <a:p>
            <a:pPr marL="259715" algn="ctr">
              <a:lnSpc>
                <a:spcPct val="100000"/>
              </a:lnSpc>
              <a:spcBef>
                <a:spcPts val="1130"/>
              </a:spcBef>
            </a:pPr>
            <a:r>
              <a:rPr b="0" u="none" dirty="0">
                <a:latin typeface="Calibri" panose="020F0502020204030204" pitchFamily="34" charset="0"/>
                <a:cs typeface="Arial"/>
              </a:rPr>
              <a:t>– </a:t>
            </a:r>
            <a:r>
              <a:rPr b="0" u="none" spc="-5" dirty="0">
                <a:latin typeface="Calibri" panose="020F0502020204030204" pitchFamily="34" charset="0"/>
                <a:cs typeface="Arial"/>
              </a:rPr>
              <a:t>50 000,00 </a:t>
            </a:r>
            <a:r>
              <a:rPr b="0" u="none" dirty="0">
                <a:latin typeface="Calibri" panose="020F0502020204030204" pitchFamily="34" charset="0"/>
                <a:cs typeface="Arial"/>
              </a:rPr>
              <a:t>zł </a:t>
            </a:r>
            <a:r>
              <a:rPr b="0" u="none" spc="-5" dirty="0">
                <a:latin typeface="Calibri" panose="020F0502020204030204" pitchFamily="34" charset="0"/>
                <a:cs typeface="Arial"/>
              </a:rPr>
              <a:t>kwoty pomocy</a:t>
            </a:r>
            <a:r>
              <a:rPr b="0" u="none" spc="-60" dirty="0">
                <a:latin typeface="Calibri" panose="020F0502020204030204" pitchFamily="34" charset="0"/>
                <a:cs typeface="Arial"/>
              </a:rPr>
              <a:t> </a:t>
            </a:r>
            <a:r>
              <a:rPr b="0" u="none" spc="-5" dirty="0">
                <a:latin typeface="Calibri" panose="020F0502020204030204" pitchFamily="34" charset="0"/>
                <a:cs typeface="Arial"/>
              </a:rPr>
              <a:t>jednorazowo.</a:t>
            </a:r>
          </a:p>
          <a:p>
            <a:pPr marL="179705" algn="ctr">
              <a:lnSpc>
                <a:spcPct val="100000"/>
              </a:lnSpc>
              <a:spcBef>
                <a:spcPts val="1040"/>
              </a:spcBef>
            </a:pPr>
            <a:r>
              <a:rPr sz="2200" b="0" u="none" spc="-5" dirty="0">
                <a:latin typeface="Calibri" panose="020F0502020204030204" pitchFamily="34" charset="0"/>
                <a:cs typeface="Arial"/>
              </a:rPr>
              <a:t>(limit </a:t>
            </a:r>
            <a:r>
              <a:rPr sz="2200" b="0" u="none" dirty="0">
                <a:latin typeface="Calibri" panose="020F0502020204030204" pitchFamily="34" charset="0"/>
                <a:cs typeface="Arial"/>
              </a:rPr>
              <a:t>pomocy </a:t>
            </a:r>
            <a:r>
              <a:rPr sz="2200" b="0" u="none" spc="-5" dirty="0">
                <a:latin typeface="Calibri" panose="020F0502020204030204" pitchFamily="34" charset="0"/>
                <a:cs typeface="Arial"/>
              </a:rPr>
              <a:t>dla grantobiorców </a:t>
            </a:r>
            <a:r>
              <a:rPr sz="2200" b="0" u="none" dirty="0">
                <a:latin typeface="Calibri" panose="020F0502020204030204" pitchFamily="34" charset="0"/>
                <a:cs typeface="Arial"/>
              </a:rPr>
              <a:t>na </a:t>
            </a:r>
            <a:r>
              <a:rPr sz="2200" b="0" u="none" spc="-5" dirty="0">
                <a:latin typeface="Calibri" panose="020F0502020204030204" pitchFamily="34" charset="0"/>
                <a:cs typeface="Arial"/>
              </a:rPr>
              <a:t>lata 2014 </a:t>
            </a:r>
            <a:r>
              <a:rPr sz="2200" b="0" u="none" dirty="0">
                <a:latin typeface="Calibri" panose="020F0502020204030204" pitchFamily="34" charset="0"/>
                <a:cs typeface="Arial"/>
              </a:rPr>
              <a:t>- 2020 </a:t>
            </a:r>
            <a:r>
              <a:rPr sz="2200" b="0" u="none" spc="-5" dirty="0">
                <a:latin typeface="Calibri" panose="020F0502020204030204" pitchFamily="34" charset="0"/>
                <a:cs typeface="Arial"/>
              </a:rPr>
              <a:t>wynosi </a:t>
            </a:r>
            <a:r>
              <a:rPr sz="2200" b="0" u="none" dirty="0">
                <a:latin typeface="Calibri" panose="020F0502020204030204" pitchFamily="34" charset="0"/>
                <a:cs typeface="Arial"/>
              </a:rPr>
              <a:t>100 </a:t>
            </a:r>
            <a:r>
              <a:rPr sz="2200" b="0" u="none" spc="-5" dirty="0">
                <a:latin typeface="Calibri" panose="020F0502020204030204" pitchFamily="34" charset="0"/>
                <a:cs typeface="Arial"/>
              </a:rPr>
              <a:t>000,00</a:t>
            </a:r>
            <a:r>
              <a:rPr sz="2200" b="0" u="none" spc="60" dirty="0">
                <a:latin typeface="Calibri" panose="020F0502020204030204" pitchFamily="34" charset="0"/>
                <a:cs typeface="Arial"/>
              </a:rPr>
              <a:t> </a:t>
            </a:r>
            <a:r>
              <a:rPr sz="2200" b="0" u="none" dirty="0">
                <a:latin typeface="Calibri" panose="020F0502020204030204" pitchFamily="34" charset="0"/>
                <a:cs typeface="Arial"/>
              </a:rPr>
              <a:t>zł).</a:t>
            </a:r>
            <a:endParaRPr sz="2200"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100" y="196850"/>
            <a:ext cx="9075420" cy="1763183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Grupa partycypacyjna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12" y="1763713"/>
            <a:ext cx="7464576" cy="4986337"/>
          </a:xfrm>
        </p:spPr>
      </p:pic>
    </p:spTree>
    <p:extLst>
      <p:ext uri="{BB962C8B-B14F-4D97-AF65-F5344CB8AC3E}">
        <p14:creationId xmlns:p14="http://schemas.microsoft.com/office/powerpoint/2010/main" val="213792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Fiszki projektowe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11250"/>
            <a:ext cx="9605709" cy="49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5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100" y="806450"/>
            <a:ext cx="9075420" cy="1763183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Konsultacje każdego etapu LSR w biurze LGD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22" y="2254250"/>
            <a:ext cx="7538416" cy="37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8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6100" y="958850"/>
            <a:ext cx="9075420" cy="1763183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Spotkania konsultacyjne w gminach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295760"/>
              </p:ext>
            </p:extLst>
          </p:nvPr>
        </p:nvGraphicFramePr>
        <p:xfrm>
          <a:off x="165100" y="1797051"/>
          <a:ext cx="96075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36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9900" y="1568450"/>
            <a:ext cx="9075420" cy="1763183"/>
          </a:xfrm>
        </p:spPr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Badanie potrzeb </a:t>
            </a:r>
            <a:r>
              <a:rPr lang="pl-PL" dirty="0">
                <a:latin typeface="Calibri" panose="020F0502020204030204" pitchFamily="34" charset="0"/>
              </a:rPr>
              <a:t>na spotkaniach aktywizacyjnych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118499"/>
            <a:ext cx="4456113" cy="2951451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106121"/>
            <a:ext cx="4456113" cy="2976207"/>
          </a:xfrm>
        </p:spPr>
      </p:pic>
    </p:spTree>
    <p:extLst>
      <p:ext uri="{BB962C8B-B14F-4D97-AF65-F5344CB8AC3E}">
        <p14:creationId xmlns:p14="http://schemas.microsoft.com/office/powerpoint/2010/main" val="1015018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934425"/>
            <a:ext cx="56711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3010" marR="5080" indent="-1210310">
              <a:lnSpc>
                <a:spcPts val="3590"/>
              </a:lnSpc>
            </a:pPr>
            <a:r>
              <a:rPr sz="3200" spc="-5" dirty="0">
                <a:latin typeface="Calibri" panose="020F0502020204030204" pitchFamily="34" charset="0"/>
              </a:rPr>
              <a:t>Założenia programu LEADER  </a:t>
            </a:r>
            <a:r>
              <a:rPr sz="3200" dirty="0">
                <a:latin typeface="Calibri" panose="020F0502020204030204" pitchFamily="34" charset="0"/>
              </a:rPr>
              <a:t>na </a:t>
            </a:r>
            <a:r>
              <a:rPr sz="3200" spc="-5" dirty="0">
                <a:latin typeface="Calibri" panose="020F0502020204030204" pitchFamily="34" charset="0"/>
              </a:rPr>
              <a:t>lata</a:t>
            </a:r>
            <a:r>
              <a:rPr sz="3200" spc="-65" dirty="0">
                <a:latin typeface="Calibri" panose="020F0502020204030204" pitchFamily="34" charset="0"/>
              </a:rPr>
              <a:t> </a:t>
            </a:r>
            <a:r>
              <a:rPr sz="3200" spc="-10" dirty="0">
                <a:latin typeface="Calibri" panose="020F0502020204030204" pitchFamily="34" charset="0"/>
              </a:rPr>
              <a:t>2014-2020</a:t>
            </a:r>
            <a:endParaRPr sz="320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919" y="2335529"/>
            <a:ext cx="8576310" cy="4040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865" algn="ctr">
              <a:lnSpc>
                <a:spcPts val="2315"/>
              </a:lnSpc>
            </a:pPr>
            <a:r>
              <a:rPr sz="2000" b="1" spc="5" dirty="0">
                <a:latin typeface="Calibri" panose="020F0502020204030204" pitchFamily="34" charset="0"/>
                <a:cs typeface="Arial"/>
              </a:rPr>
              <a:t>Podstawa</a:t>
            </a:r>
            <a:r>
              <a:rPr sz="2000" b="1" spc="-50" dirty="0">
                <a:latin typeface="Calibri" panose="020F0502020204030204" pitchFamily="34" charset="0"/>
                <a:cs typeface="Arial"/>
              </a:rPr>
              <a:t> </a:t>
            </a:r>
            <a:r>
              <a:rPr sz="2000" b="1" spc="5" dirty="0">
                <a:latin typeface="Calibri" panose="020F0502020204030204" pitchFamily="34" charset="0"/>
                <a:cs typeface="Arial"/>
              </a:rPr>
              <a:t>prawna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 marL="335280" marR="328295" algn="ctr">
              <a:lnSpc>
                <a:spcPct val="93500"/>
              </a:lnSpc>
              <a:spcBef>
                <a:spcPts val="70"/>
              </a:spcBef>
            </a:pPr>
            <a:r>
              <a:rPr sz="2000" spc="-5" dirty="0">
                <a:latin typeface="Calibri" panose="020F0502020204030204" pitchFamily="34" charset="0"/>
                <a:cs typeface="Arial"/>
              </a:rPr>
              <a:t>Art. </a:t>
            </a:r>
            <a:r>
              <a:rPr sz="2000" dirty="0">
                <a:latin typeface="Calibri" panose="020F0502020204030204" pitchFamily="34" charset="0"/>
                <a:cs typeface="Arial"/>
              </a:rPr>
              <a:t>32-35 Rozporządzenia </a:t>
            </a:r>
            <a:r>
              <a:rPr sz="2000" spc="-5" dirty="0">
                <a:latin typeface="Calibri" panose="020F0502020204030204" pitchFamily="34" charset="0"/>
                <a:cs typeface="Arial"/>
              </a:rPr>
              <a:t>Parlamentu </a:t>
            </a:r>
            <a:r>
              <a:rPr sz="2000" dirty="0">
                <a:latin typeface="Calibri" panose="020F0502020204030204" pitchFamily="34" charset="0"/>
                <a:cs typeface="Arial"/>
              </a:rPr>
              <a:t>Europejskiego i Rady UE  (rozporządzenie ramowe) oraz art. 42-44 Rozporządzenia </a:t>
            </a:r>
            <a:r>
              <a:rPr sz="2000" spc="-5" dirty="0">
                <a:latin typeface="Calibri" panose="020F0502020204030204" pitchFamily="34" charset="0"/>
                <a:cs typeface="Arial"/>
              </a:rPr>
              <a:t>Parlamentu  </a:t>
            </a:r>
            <a:r>
              <a:rPr sz="2000" dirty="0">
                <a:latin typeface="Calibri" panose="020F0502020204030204" pitchFamily="34" charset="0"/>
                <a:cs typeface="Arial"/>
              </a:rPr>
              <a:t>Europejskiego i Rady UE (rozporządzenia</a:t>
            </a:r>
            <a:r>
              <a:rPr sz="2000" spc="-50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EFRROW)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650">
              <a:latin typeface="Calibri" panose="020F0502020204030204" pitchFamily="34" charset="0"/>
              <a:cs typeface="Times New Roman"/>
            </a:endParaRPr>
          </a:p>
          <a:p>
            <a:pPr marR="61594" algn="ctr">
              <a:lnSpc>
                <a:spcPts val="2315"/>
              </a:lnSpc>
            </a:pPr>
            <a:r>
              <a:rPr sz="2000" b="1" spc="-5" dirty="0">
                <a:latin typeface="Calibri" panose="020F0502020204030204" pitchFamily="34" charset="0"/>
                <a:cs typeface="Arial"/>
              </a:rPr>
              <a:t>Ogólny opis</a:t>
            </a:r>
            <a:r>
              <a:rPr sz="2000" b="1" spc="-75" dirty="0">
                <a:latin typeface="Calibri" panose="020F0502020204030204" pitchFamily="34" charset="0"/>
                <a:cs typeface="Arial"/>
              </a:rPr>
              <a:t> </a:t>
            </a:r>
            <a:r>
              <a:rPr sz="2000" b="1" spc="-5" dirty="0">
                <a:latin typeface="Calibri" panose="020F0502020204030204" pitchFamily="34" charset="0"/>
                <a:cs typeface="Arial"/>
              </a:rPr>
              <a:t>działania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 marL="12700" marR="5080" algn="ctr">
              <a:lnSpc>
                <a:spcPts val="2250"/>
              </a:lnSpc>
              <a:spcBef>
                <a:spcPts val="115"/>
              </a:spcBef>
            </a:pPr>
            <a:r>
              <a:rPr sz="2000" spc="-5" dirty="0">
                <a:latin typeface="Calibri" panose="020F0502020204030204" pitchFamily="34" charset="0"/>
                <a:cs typeface="Arial"/>
              </a:rPr>
              <a:t>LEADER to </a:t>
            </a:r>
            <a:r>
              <a:rPr sz="2000" dirty="0">
                <a:latin typeface="Calibri" panose="020F0502020204030204" pitchFamily="34" charset="0"/>
                <a:cs typeface="Arial"/>
              </a:rPr>
              <a:t>rozwój lokalny kierowany przez społeczność (RLKS), wspierany  </a:t>
            </a:r>
            <a:r>
              <a:rPr sz="2000" spc="5" dirty="0">
                <a:latin typeface="Calibri" panose="020F0502020204030204" pitchFamily="34" charset="0"/>
                <a:cs typeface="Arial"/>
              </a:rPr>
              <a:t>ze </a:t>
            </a:r>
            <a:r>
              <a:rPr sz="2000" dirty="0">
                <a:latin typeface="Calibri" panose="020F0502020204030204" pitchFamily="34" charset="0"/>
                <a:cs typeface="Arial"/>
              </a:rPr>
              <a:t>środków Europejskiego Funduszu</a:t>
            </a:r>
            <a:r>
              <a:rPr sz="2000" spc="-45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Rolnego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 algn="ctr">
              <a:lnSpc>
                <a:spcPts val="2190"/>
              </a:lnSpc>
            </a:pPr>
            <a:r>
              <a:rPr sz="2000" dirty="0">
                <a:latin typeface="Calibri" panose="020F0502020204030204" pitchFamily="34" charset="0"/>
                <a:cs typeface="Arial"/>
              </a:rPr>
              <a:t>na rzecz Rozwoju Obszarów</a:t>
            </a:r>
            <a:r>
              <a:rPr sz="2000" spc="-10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Wiejskich.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 panose="020F0502020204030204" pitchFamily="34" charset="0"/>
              <a:cs typeface="Times New Roman"/>
            </a:endParaRPr>
          </a:p>
          <a:p>
            <a:pPr marR="62230" algn="ctr">
              <a:lnSpc>
                <a:spcPts val="2325"/>
              </a:lnSpc>
            </a:pPr>
            <a:r>
              <a:rPr sz="2000" dirty="0">
                <a:latin typeface="Calibri" panose="020F0502020204030204" pitchFamily="34" charset="0"/>
                <a:cs typeface="Arial"/>
              </a:rPr>
              <a:t>Podstawowe reguły RLKS przewidziane </a:t>
            </a:r>
            <a:r>
              <a:rPr sz="2000" spc="5" dirty="0">
                <a:latin typeface="Calibri" panose="020F0502020204030204" pitchFamily="34" charset="0"/>
                <a:cs typeface="Arial"/>
              </a:rPr>
              <a:t>są </a:t>
            </a:r>
            <a:r>
              <a:rPr sz="2000" dirty="0">
                <a:latin typeface="Calibri" panose="020F0502020204030204" pitchFamily="34" charset="0"/>
                <a:cs typeface="Arial"/>
              </a:rPr>
              <a:t>w Umowie Partnerstwa</a:t>
            </a:r>
            <a:r>
              <a:rPr sz="2000" spc="-65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(UP).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 marL="1109980" marR="1101090" algn="ctr">
              <a:lnSpc>
                <a:spcPts val="2240"/>
              </a:lnSpc>
              <a:spcBef>
                <a:spcPts val="130"/>
              </a:spcBef>
            </a:pPr>
            <a:r>
              <a:rPr sz="2000" spc="-5" dirty="0">
                <a:latin typeface="Calibri" panose="020F0502020204030204" pitchFamily="34" charset="0"/>
                <a:cs typeface="Arial"/>
              </a:rPr>
              <a:t>LEADER </a:t>
            </a:r>
            <a:r>
              <a:rPr sz="2000" dirty="0">
                <a:latin typeface="Calibri" panose="020F0502020204030204" pitchFamily="34" charset="0"/>
                <a:cs typeface="Arial"/>
              </a:rPr>
              <a:t>może </a:t>
            </a:r>
            <a:r>
              <a:rPr sz="2000" spc="-5" dirty="0">
                <a:latin typeface="Calibri" panose="020F0502020204030204" pitchFamily="34" charset="0"/>
                <a:cs typeface="Arial"/>
              </a:rPr>
              <a:t>być </a:t>
            </a:r>
            <a:r>
              <a:rPr sz="2000" dirty="0">
                <a:latin typeface="Calibri" panose="020F0502020204030204" pitchFamily="34" charset="0"/>
                <a:cs typeface="Arial"/>
              </a:rPr>
              <a:t>realizowany </a:t>
            </a:r>
            <a:r>
              <a:rPr sz="2000" spc="-5" dirty="0">
                <a:latin typeface="Calibri" panose="020F0502020204030204" pitchFamily="34" charset="0"/>
                <a:cs typeface="Arial"/>
              </a:rPr>
              <a:t>na </a:t>
            </a:r>
            <a:r>
              <a:rPr sz="2000" dirty="0">
                <a:latin typeface="Calibri" panose="020F0502020204030204" pitchFamily="34" charset="0"/>
                <a:cs typeface="Arial"/>
              </a:rPr>
              <a:t>obszarach wiejskich,  przez które rozumieć należy obszar całego</a:t>
            </a:r>
            <a:r>
              <a:rPr sz="2000" spc="-45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kraju,</a:t>
            </a:r>
            <a:endParaRPr sz="2000">
              <a:latin typeface="Calibri" panose="020F0502020204030204" pitchFamily="34" charset="0"/>
              <a:cs typeface="Arial"/>
            </a:endParaRPr>
          </a:p>
          <a:p>
            <a:pPr algn="ctr">
              <a:lnSpc>
                <a:spcPts val="2200"/>
              </a:lnSpc>
            </a:pPr>
            <a:r>
              <a:rPr sz="2000" dirty="0">
                <a:latin typeface="Calibri" panose="020F0502020204030204" pitchFamily="34" charset="0"/>
                <a:cs typeface="Arial"/>
              </a:rPr>
              <a:t>z wyłączeniem miast o liczbie mieszkańców większej niż 20</a:t>
            </a:r>
            <a:r>
              <a:rPr sz="2000" spc="-15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000.</a:t>
            </a:r>
            <a:endParaRPr sz="2000"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0" y="879815"/>
            <a:ext cx="567118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3010" marR="5080" indent="-1210310">
              <a:lnSpc>
                <a:spcPts val="3590"/>
              </a:lnSpc>
            </a:pPr>
            <a:r>
              <a:rPr sz="3200" spc="-5" dirty="0">
                <a:latin typeface="Calibri" panose="020F0502020204030204" pitchFamily="34" charset="0"/>
              </a:rPr>
              <a:t>Założenia programu LEADER  </a:t>
            </a:r>
            <a:r>
              <a:rPr sz="3200" dirty="0">
                <a:latin typeface="Calibri" panose="020F0502020204030204" pitchFamily="34" charset="0"/>
              </a:rPr>
              <a:t>na </a:t>
            </a:r>
            <a:r>
              <a:rPr sz="3200" spc="-5" dirty="0">
                <a:latin typeface="Calibri" panose="020F0502020204030204" pitchFamily="34" charset="0"/>
              </a:rPr>
              <a:t>lata</a:t>
            </a:r>
            <a:r>
              <a:rPr sz="3200" spc="-65" dirty="0">
                <a:latin typeface="Calibri" panose="020F0502020204030204" pitchFamily="34" charset="0"/>
              </a:rPr>
              <a:t> </a:t>
            </a:r>
            <a:r>
              <a:rPr sz="3200" spc="-10" dirty="0">
                <a:latin typeface="Calibri" panose="020F0502020204030204" pitchFamily="34" charset="0"/>
              </a:rPr>
              <a:t>2014-2020</a:t>
            </a:r>
            <a:endParaRPr sz="3200">
              <a:latin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050" y="2077720"/>
            <a:ext cx="9352280" cy="508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2720">
              <a:lnSpc>
                <a:spcPct val="100000"/>
              </a:lnSpc>
            </a:pPr>
            <a:r>
              <a:rPr sz="2600" b="1" spc="5" dirty="0">
                <a:latin typeface="Calibri" panose="020F0502020204030204" pitchFamily="34" charset="0"/>
                <a:cs typeface="Arial"/>
              </a:rPr>
              <a:t>Podstawowe </a:t>
            </a:r>
            <a:r>
              <a:rPr sz="2600" b="1" dirty="0">
                <a:latin typeface="Calibri" panose="020F0502020204030204" pitchFamily="34" charset="0"/>
                <a:cs typeface="Arial"/>
              </a:rPr>
              <a:t>założenia metody</a:t>
            </a:r>
            <a:r>
              <a:rPr sz="2600" b="1" spc="-35" dirty="0">
                <a:latin typeface="Calibri" panose="020F0502020204030204" pitchFamily="34" charset="0"/>
                <a:cs typeface="Arial"/>
              </a:rPr>
              <a:t> </a:t>
            </a:r>
            <a:r>
              <a:rPr sz="2600" b="1" dirty="0">
                <a:latin typeface="Calibri" panose="020F0502020204030204" pitchFamily="34" charset="0"/>
                <a:cs typeface="Arial"/>
              </a:rPr>
              <a:t>LEADER:</a:t>
            </a:r>
            <a:endParaRPr sz="260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050">
              <a:latin typeface="Calibri" panose="020F0502020204030204" pitchFamily="34" charset="0"/>
              <a:cs typeface="Times New Roman"/>
            </a:endParaRPr>
          </a:p>
          <a:p>
            <a:pPr marL="12700" marR="154940">
              <a:lnSpc>
                <a:spcPts val="2450"/>
              </a:lnSpc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oddolność </a:t>
            </a:r>
            <a:r>
              <a:rPr sz="2200" dirty="0">
                <a:latin typeface="Calibri" panose="020F0502020204030204" pitchFamily="34" charset="0"/>
                <a:cs typeface="Arial"/>
              </a:rPr>
              <a:t>(szeroki udział społeczności lokalnej 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tworzeniu </a:t>
            </a:r>
            <a:r>
              <a:rPr sz="2200" dirty="0">
                <a:latin typeface="Calibri" panose="020F0502020204030204" pitchFamily="34" charset="0"/>
                <a:cs typeface="Arial"/>
              </a:rPr>
              <a:t>i realizacji 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strategii),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12700" marR="556260">
              <a:lnSpc>
                <a:spcPts val="2440"/>
              </a:lnSpc>
              <a:spcBef>
                <a:spcPts val="765"/>
              </a:spcBef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terytorialność </a:t>
            </a:r>
            <a:r>
              <a:rPr sz="2200" dirty="0">
                <a:latin typeface="Calibri" panose="020F0502020204030204" pitchFamily="34" charset="0"/>
                <a:cs typeface="Arial"/>
              </a:rPr>
              <a:t>(lokalna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strategia rozwoju przygotowana </a:t>
            </a:r>
            <a:r>
              <a:rPr sz="2200" dirty="0">
                <a:latin typeface="Calibri" panose="020F0502020204030204" pitchFamily="34" charset="0"/>
                <a:cs typeface="Arial"/>
              </a:rPr>
              <a:t>dla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danego,  </a:t>
            </a:r>
            <a:r>
              <a:rPr sz="2200" dirty="0">
                <a:latin typeface="Calibri" panose="020F0502020204030204" pitchFamily="34" charset="0"/>
                <a:cs typeface="Arial"/>
              </a:rPr>
              <a:t>spójnego</a:t>
            </a:r>
            <a:r>
              <a:rPr sz="2200" spc="-100" dirty="0">
                <a:latin typeface="Calibri" panose="020F0502020204030204" pitchFamily="34" charset="0"/>
                <a:cs typeface="Arial"/>
              </a:rPr>
              <a:t> </a:t>
            </a:r>
            <a:r>
              <a:rPr sz="2200" dirty="0">
                <a:latin typeface="Calibri" panose="020F0502020204030204" pitchFamily="34" charset="0"/>
                <a:cs typeface="Arial"/>
              </a:rPr>
              <a:t>obszaru),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12700" marR="763270">
              <a:lnSpc>
                <a:spcPts val="2450"/>
              </a:lnSpc>
              <a:spcBef>
                <a:spcPts val="760"/>
              </a:spcBef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zintegrowanie </a:t>
            </a:r>
            <a:r>
              <a:rPr sz="2200" dirty="0">
                <a:latin typeface="Calibri" panose="020F0502020204030204" pitchFamily="34" charset="0"/>
                <a:cs typeface="Arial"/>
              </a:rPr>
              <a:t>(łączenie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różnych </a:t>
            </a:r>
            <a:r>
              <a:rPr sz="2200" dirty="0">
                <a:latin typeface="Calibri" panose="020F0502020204030204" pitchFamily="34" charset="0"/>
                <a:cs typeface="Arial"/>
              </a:rPr>
              <a:t>dziedzin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gospodarki, współpraca  różnych grup</a:t>
            </a:r>
            <a:r>
              <a:rPr sz="2200" spc="-15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interesu),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12700" marR="5080">
              <a:lnSpc>
                <a:spcPct val="92600"/>
              </a:lnSpc>
              <a:spcBef>
                <a:spcPts val="715"/>
              </a:spcBef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partnerstwo </a:t>
            </a:r>
            <a:r>
              <a:rPr sz="2200" dirty="0">
                <a:latin typeface="Calibri" panose="020F0502020204030204" pitchFamily="34" charset="0"/>
                <a:cs typeface="Arial"/>
              </a:rPr>
              <a:t>(lokalna grupa działania jako lokalne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partnerstwo, </a:t>
            </a:r>
            <a:r>
              <a:rPr sz="2200" dirty="0">
                <a:latin typeface="Calibri" panose="020F0502020204030204" pitchFamily="34" charset="0"/>
                <a:cs typeface="Arial"/>
              </a:rPr>
              <a:t>w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którym  </a:t>
            </a:r>
            <a:r>
              <a:rPr sz="2200" dirty="0">
                <a:latin typeface="Calibri" panose="020F0502020204030204" pitchFamily="34" charset="0"/>
                <a:cs typeface="Arial"/>
              </a:rPr>
              <a:t>uczestniczą różne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podmioty </a:t>
            </a:r>
            <a:r>
              <a:rPr sz="2200" dirty="0">
                <a:latin typeface="Calibri" panose="020F0502020204030204" pitchFamily="34" charset="0"/>
                <a:cs typeface="Arial"/>
              </a:rPr>
              <a:t>z sektora publicznego, społecznego i 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gospodarczego),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570"/>
              </a:spcBef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innowacyjność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(w </a:t>
            </a:r>
            <a:r>
              <a:rPr sz="2200" dirty="0">
                <a:latin typeface="Calibri" panose="020F0502020204030204" pitchFamily="34" charset="0"/>
                <a:cs typeface="Arial"/>
              </a:rPr>
              <a:t>skali</a:t>
            </a:r>
            <a:r>
              <a:rPr sz="2200" spc="15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lokalnej),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570"/>
              </a:spcBef>
              <a:buAutoNum type="arabicParenR"/>
              <a:tabLst>
                <a:tab pos="339090" algn="l"/>
              </a:tabLst>
            </a:pPr>
            <a:r>
              <a:rPr sz="2200" b="1" spc="-5" dirty="0">
                <a:latin typeface="Calibri" panose="020F0502020204030204" pitchFamily="34" charset="0"/>
                <a:cs typeface="Arial"/>
              </a:rPr>
              <a:t>decentralizacja </a:t>
            </a:r>
            <a:r>
              <a:rPr sz="2200" b="1" dirty="0">
                <a:latin typeface="Calibri" panose="020F0502020204030204" pitchFamily="34" charset="0"/>
                <a:cs typeface="Arial"/>
              </a:rPr>
              <a:t>zarządzania i</a:t>
            </a:r>
            <a:r>
              <a:rPr sz="2200" b="1" spc="5" dirty="0">
                <a:latin typeface="Calibri" panose="020F0502020204030204" pitchFamily="34" charset="0"/>
                <a:cs typeface="Arial"/>
              </a:rPr>
              <a:t>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finansowania,</a:t>
            </a:r>
            <a:endParaRPr sz="2200">
              <a:latin typeface="Calibri" panose="020F0502020204030204" pitchFamily="34" charset="0"/>
              <a:cs typeface="Arial"/>
            </a:endParaRPr>
          </a:p>
          <a:p>
            <a:pPr marL="12700" marR="98425">
              <a:lnSpc>
                <a:spcPts val="2440"/>
              </a:lnSpc>
              <a:spcBef>
                <a:spcPts val="825"/>
              </a:spcBef>
              <a:buAutoNum type="arabicParenR"/>
              <a:tabLst>
                <a:tab pos="339090" algn="l"/>
              </a:tabLst>
            </a:pPr>
            <a:r>
              <a:rPr sz="2200" b="1" dirty="0">
                <a:latin typeface="Calibri" panose="020F0502020204030204" pitchFamily="34" charset="0"/>
                <a:cs typeface="Arial"/>
              </a:rPr>
              <a:t>sieciowanie i </a:t>
            </a:r>
            <a:r>
              <a:rPr sz="2200" b="1" spc="-5" dirty="0">
                <a:latin typeface="Calibri" panose="020F0502020204030204" pitchFamily="34" charset="0"/>
                <a:cs typeface="Arial"/>
              </a:rPr>
              <a:t>współpraca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(wymiana </a:t>
            </a:r>
            <a:r>
              <a:rPr sz="2200" dirty="0">
                <a:latin typeface="Calibri" panose="020F0502020204030204" pitchFamily="34" charset="0"/>
                <a:cs typeface="Arial"/>
              </a:rPr>
              <a:t>doświadczeń i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rozpowszechnianie  dobrych</a:t>
            </a:r>
            <a:r>
              <a:rPr sz="2200" spc="-50" dirty="0">
                <a:latin typeface="Calibri" panose="020F0502020204030204" pitchFamily="34" charset="0"/>
                <a:cs typeface="Arial"/>
              </a:rPr>
              <a:t> </a:t>
            </a:r>
            <a:r>
              <a:rPr sz="2200" spc="-5" dirty="0">
                <a:latin typeface="Calibri" panose="020F0502020204030204" pitchFamily="34" charset="0"/>
                <a:cs typeface="Arial"/>
              </a:rPr>
              <a:t>praktyk).</a:t>
            </a:r>
            <a:endParaRPr sz="2200"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328</TotalTime>
  <Words>1063</Words>
  <Application>Microsoft Office PowerPoint</Application>
  <PresentationFormat>Niestandardowy</PresentationFormat>
  <Paragraphs>155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Kierownictwo</vt:lpstr>
      <vt:lpstr>dirow.pl</vt:lpstr>
      <vt:lpstr>Założenia programu LEADER  na lata 2014-2020</vt:lpstr>
      <vt:lpstr>Grupa partycypacyjna </vt:lpstr>
      <vt:lpstr>Fiszki projektowe </vt:lpstr>
      <vt:lpstr>Konsultacje każdego etapu LSR w biurze LGD </vt:lpstr>
      <vt:lpstr>Spotkania konsultacyjne w gminach </vt:lpstr>
      <vt:lpstr>Badanie potrzeb na spotkaniach aktywizacyjnych </vt:lpstr>
      <vt:lpstr>Założenia programu LEADER  na lata 2014-2020</vt:lpstr>
      <vt:lpstr>Założenia programu LEADER  na lata 2014-2020</vt:lpstr>
      <vt:lpstr>Założenia programu LEADER  na lata 2014-2020</vt:lpstr>
      <vt:lpstr>Założenia programu LEADER  na lata 2014-2020</vt:lpstr>
      <vt:lpstr>Założenia programu LEADER  na lata 2014-2020</vt:lpstr>
      <vt:lpstr>Wdrażanie lokalnych strategii rozwoju</vt:lpstr>
      <vt:lpstr>Wdrażanie lokalnych strategii rozwoju</vt:lpstr>
      <vt:lpstr>Wdrażanie lokalnych strategii rozwoju</vt:lpstr>
      <vt:lpstr>BUDŻET LGD</vt:lpstr>
      <vt:lpstr>Wdrażanie lokalnych strategii rozwoju</vt:lpstr>
      <vt:lpstr>Wdrażanie lokalnych strategii rozwoju</vt:lpstr>
      <vt:lpstr>Wdrażanie lokalnych strategii rozwoju</vt:lpstr>
      <vt:lpstr>Wsparcie w skrócie</vt:lpstr>
      <vt:lpstr>Wdrażanie lokalnych strategii rozwoju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dirow.pl</dc:title>
  <dc:creator>Justyna</dc:creator>
  <cp:lastModifiedBy>user</cp:lastModifiedBy>
  <cp:revision>16</cp:revision>
  <cp:lastPrinted>2016-06-30T09:43:40Z</cp:lastPrinted>
  <dcterms:created xsi:type="dcterms:W3CDTF">2015-11-12T09:30:09Z</dcterms:created>
  <dcterms:modified xsi:type="dcterms:W3CDTF">2016-06-30T09:45:52Z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2015-03-23T00:00:00Z</vt:filetime>
  </property>
  <property fmtid="{D5CDD505-2E9C-101B-9397-08002B2CF9AE}" pid="3" name="Creator">
    <vt:lpwstr>Impress</vt:lpwstr>
  </property>
  <property fmtid="{D5CDD505-2E9C-101B-9397-08002B2CF9AE}" pid="4" name="LastSaved">
    <vt:filetime>2015-11-12T00:00:00Z</vt:filetime>
  </property>
</Properties>
</file>